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9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0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1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2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3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4972" r:id="rId2"/>
    <p:sldMasterId id="2147484986" r:id="rId3"/>
    <p:sldMasterId id="2147485000" r:id="rId4"/>
    <p:sldMasterId id="2147485014" r:id="rId5"/>
    <p:sldMasterId id="2147485028" r:id="rId6"/>
    <p:sldMasterId id="2147485042" r:id="rId7"/>
    <p:sldMasterId id="2147485085" r:id="rId8"/>
    <p:sldMasterId id="2147485102" r:id="rId9"/>
    <p:sldMasterId id="2147485118" r:id="rId10"/>
    <p:sldMasterId id="2147485133" r:id="rId11"/>
    <p:sldMasterId id="2147485146" r:id="rId12"/>
    <p:sldMasterId id="2147485160" r:id="rId13"/>
    <p:sldMasterId id="2147485172" r:id="rId14"/>
  </p:sldMasterIdLst>
  <p:notesMasterIdLst>
    <p:notesMasterId r:id="rId98"/>
  </p:notesMasterIdLst>
  <p:sldIdLst>
    <p:sldId id="1033" r:id="rId15"/>
    <p:sldId id="1148" r:id="rId16"/>
    <p:sldId id="1149" r:id="rId17"/>
    <p:sldId id="1152" r:id="rId18"/>
    <p:sldId id="1150" r:id="rId19"/>
    <p:sldId id="1151" r:id="rId20"/>
    <p:sldId id="661" r:id="rId21"/>
    <p:sldId id="1034" r:id="rId22"/>
    <p:sldId id="1035" r:id="rId23"/>
    <p:sldId id="1036" r:id="rId24"/>
    <p:sldId id="1037" r:id="rId25"/>
    <p:sldId id="1038" r:id="rId26"/>
    <p:sldId id="1156" r:id="rId27"/>
    <p:sldId id="1158" r:id="rId28"/>
    <p:sldId id="1159" r:id="rId29"/>
    <p:sldId id="1160" r:id="rId30"/>
    <p:sldId id="1161" r:id="rId31"/>
    <p:sldId id="1163" r:id="rId32"/>
    <p:sldId id="1164" r:id="rId33"/>
    <p:sldId id="1165" r:id="rId34"/>
    <p:sldId id="1040" r:id="rId35"/>
    <p:sldId id="1041" r:id="rId36"/>
    <p:sldId id="1042" r:id="rId37"/>
    <p:sldId id="1043" r:id="rId38"/>
    <p:sldId id="1044" r:id="rId39"/>
    <p:sldId id="1045" r:id="rId40"/>
    <p:sldId id="1155" r:id="rId41"/>
    <p:sldId id="1046" r:id="rId42"/>
    <p:sldId id="1047" r:id="rId43"/>
    <p:sldId id="1048" r:id="rId44"/>
    <p:sldId id="1049" r:id="rId45"/>
    <p:sldId id="1053" r:id="rId46"/>
    <p:sldId id="1153" r:id="rId47"/>
    <p:sldId id="1154" r:id="rId48"/>
    <p:sldId id="1050" r:id="rId49"/>
    <p:sldId id="1051" r:id="rId50"/>
    <p:sldId id="1052" r:id="rId51"/>
    <p:sldId id="1054" r:id="rId52"/>
    <p:sldId id="1055" r:id="rId53"/>
    <p:sldId id="1059" r:id="rId54"/>
    <p:sldId id="1061" r:id="rId55"/>
    <p:sldId id="1062" r:id="rId56"/>
    <p:sldId id="1066" r:id="rId57"/>
    <p:sldId id="1067" r:id="rId58"/>
    <p:sldId id="1068" r:id="rId59"/>
    <p:sldId id="1070" r:id="rId60"/>
    <p:sldId id="1085" r:id="rId61"/>
    <p:sldId id="1086" r:id="rId62"/>
    <p:sldId id="1087" r:id="rId63"/>
    <p:sldId id="1088" r:id="rId64"/>
    <p:sldId id="1089" r:id="rId65"/>
    <p:sldId id="1090" r:id="rId66"/>
    <p:sldId id="1091" r:id="rId67"/>
    <p:sldId id="1092" r:id="rId68"/>
    <p:sldId id="1093" r:id="rId69"/>
    <p:sldId id="1094" r:id="rId70"/>
    <p:sldId id="1095" r:id="rId71"/>
    <p:sldId id="1096" r:id="rId72"/>
    <p:sldId id="1097" r:id="rId73"/>
    <p:sldId id="1099" r:id="rId74"/>
    <p:sldId id="1100" r:id="rId75"/>
    <p:sldId id="1102" r:id="rId76"/>
    <p:sldId id="1106" r:id="rId77"/>
    <p:sldId id="1108" r:id="rId78"/>
    <p:sldId id="1109" r:id="rId79"/>
    <p:sldId id="1110" r:id="rId80"/>
    <p:sldId id="1111" r:id="rId81"/>
    <p:sldId id="1157" r:id="rId82"/>
    <p:sldId id="1117" r:id="rId83"/>
    <p:sldId id="1118" r:id="rId84"/>
    <p:sldId id="1162" r:id="rId85"/>
    <p:sldId id="1119" r:id="rId86"/>
    <p:sldId id="1120" r:id="rId87"/>
    <p:sldId id="1124" r:id="rId88"/>
    <p:sldId id="1125" r:id="rId89"/>
    <p:sldId id="1126" r:id="rId90"/>
    <p:sldId id="1127" r:id="rId91"/>
    <p:sldId id="1131" r:id="rId92"/>
    <p:sldId id="1132" r:id="rId93"/>
    <p:sldId id="1133" r:id="rId94"/>
    <p:sldId id="1134" r:id="rId95"/>
    <p:sldId id="1147" r:id="rId96"/>
    <p:sldId id="258" r:id="rId9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9"/>
      <p:bold r:id="rId100"/>
      <p:italic r:id="rId101"/>
      <p:boldItalic r:id="rId102"/>
    </p:embeddedFont>
    <p:embeddedFont>
      <p:font typeface="Tahoma" panose="020B0604030504040204" pitchFamily="34" charset="0"/>
      <p:regular r:id="rId103"/>
      <p:bold r:id="rId104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02B"/>
    <a:srgbClr val="939393"/>
    <a:srgbClr val="E66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797" autoAdjust="0"/>
    <p:restoredTop sz="94692" autoAdjust="0"/>
  </p:normalViewPr>
  <p:slideViewPr>
    <p:cSldViewPr>
      <p:cViewPr>
        <p:scale>
          <a:sx n="75" d="100"/>
          <a:sy n="75" d="100"/>
        </p:scale>
        <p:origin x="-660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84" Type="http://schemas.openxmlformats.org/officeDocument/2006/relationships/slide" Target="slides/slide70.xml"/><Relationship Id="rId89" Type="http://schemas.openxmlformats.org/officeDocument/2006/relationships/slide" Target="slides/slide7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92" Type="http://schemas.openxmlformats.org/officeDocument/2006/relationships/slide" Target="slides/slide7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74" Type="http://schemas.openxmlformats.org/officeDocument/2006/relationships/slide" Target="slides/slide60.xml"/><Relationship Id="rId79" Type="http://schemas.openxmlformats.org/officeDocument/2006/relationships/slide" Target="slides/slide65.xml"/><Relationship Id="rId87" Type="http://schemas.openxmlformats.org/officeDocument/2006/relationships/slide" Target="slides/slide73.xml"/><Relationship Id="rId102" Type="http://schemas.openxmlformats.org/officeDocument/2006/relationships/font" Target="fonts/font4.fntdata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82" Type="http://schemas.openxmlformats.org/officeDocument/2006/relationships/slide" Target="slides/slide68.xml"/><Relationship Id="rId90" Type="http://schemas.openxmlformats.org/officeDocument/2006/relationships/slide" Target="slides/slide76.xml"/><Relationship Id="rId95" Type="http://schemas.openxmlformats.org/officeDocument/2006/relationships/slide" Target="slides/slide81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77" Type="http://schemas.openxmlformats.org/officeDocument/2006/relationships/slide" Target="slides/slide63.xml"/><Relationship Id="rId100" Type="http://schemas.openxmlformats.org/officeDocument/2006/relationships/font" Target="fonts/font2.fntdata"/><Relationship Id="rId10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80" Type="http://schemas.openxmlformats.org/officeDocument/2006/relationships/slide" Target="slides/slide66.xml"/><Relationship Id="rId85" Type="http://schemas.openxmlformats.org/officeDocument/2006/relationships/slide" Target="slides/slide71.xml"/><Relationship Id="rId93" Type="http://schemas.openxmlformats.org/officeDocument/2006/relationships/slide" Target="slides/slide79.xml"/><Relationship Id="rId9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103" Type="http://schemas.openxmlformats.org/officeDocument/2006/relationships/font" Target="fonts/font5.fntdata"/><Relationship Id="rId108" Type="http://schemas.openxmlformats.org/officeDocument/2006/relationships/tableStyles" Target="tableStyle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slide" Target="slides/slide61.xml"/><Relationship Id="rId83" Type="http://schemas.openxmlformats.org/officeDocument/2006/relationships/slide" Target="slides/slide69.xml"/><Relationship Id="rId88" Type="http://schemas.openxmlformats.org/officeDocument/2006/relationships/slide" Target="slides/slide74.xml"/><Relationship Id="rId91" Type="http://schemas.openxmlformats.org/officeDocument/2006/relationships/slide" Target="slides/slide77.xml"/><Relationship Id="rId96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slide" Target="slides/slide59.xml"/><Relationship Id="rId78" Type="http://schemas.openxmlformats.org/officeDocument/2006/relationships/slide" Target="slides/slide64.xml"/><Relationship Id="rId81" Type="http://schemas.openxmlformats.org/officeDocument/2006/relationships/slide" Target="slides/slide67.xml"/><Relationship Id="rId86" Type="http://schemas.openxmlformats.org/officeDocument/2006/relationships/slide" Target="slides/slide72.xml"/><Relationship Id="rId94" Type="http://schemas.openxmlformats.org/officeDocument/2006/relationships/slide" Target="slides/slide80.xml"/><Relationship Id="rId99" Type="http://schemas.openxmlformats.org/officeDocument/2006/relationships/font" Target="fonts/font1.fntdata"/><Relationship Id="rId101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6" Type="http://schemas.openxmlformats.org/officeDocument/2006/relationships/slide" Target="slides/slide62.xml"/><Relationship Id="rId97" Type="http://schemas.openxmlformats.org/officeDocument/2006/relationships/slide" Target="slides/slide83.xml"/><Relationship Id="rId104" Type="http://schemas.openxmlformats.org/officeDocument/2006/relationships/font" Target="fonts/font6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64CC1E9A-5F0D-4DD3-964D-A7BBD78D194E}" type="datetimeFigureOut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5609469-D612-49E7-8447-EFCAD30D0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866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5"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685669" indent="-263719" defTabSz="914225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054875" indent="-210975" defTabSz="914225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476825" indent="-210975" defTabSz="914225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1898774" indent="-210975" defTabSz="914225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320724" indent="-210975" defTabSz="9142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742674" indent="-210975" defTabSz="9142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164624" indent="-210975" defTabSz="9142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586574" indent="-210975" defTabSz="9142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9636CB-4869-4E4C-8DFA-2C664D947E31}" type="slidenum">
              <a:rPr lang="ru-RU" altLang="ru-RU" sz="1200">
                <a:solidFill>
                  <a:prstClr val="black"/>
                </a:solidFill>
              </a:rPr>
              <a:pPr eaLnBrk="1" hangingPunct="1"/>
              <a:t>38</a:t>
            </a:fld>
            <a:endParaRPr lang="ru-RU" altLang="ru-RU" sz="1200">
              <a:solidFill>
                <a:prstClr val="black"/>
              </a:solidFill>
            </a:endParaRPr>
          </a:p>
        </p:txBody>
      </p:sp>
      <p:sp>
        <p:nvSpPr>
          <p:cNvPr id="231427" name="Rectangle 7"/>
          <p:cNvSpPr txBox="1">
            <a:spLocks noGrp="1" noChangeArrowheads="1"/>
          </p:cNvSpPr>
          <p:nvPr/>
        </p:nvSpPr>
        <p:spPr bwMode="auto">
          <a:xfrm>
            <a:off x="3884259" y="8685878"/>
            <a:ext cx="2972209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defTabSz="990600"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E103192-B2D0-4106-BFCF-CF8BE8BA4C58}" type="slidenum">
              <a:rPr lang="ru-RU" altLang="ru-RU" sz="1200">
                <a:solidFill>
                  <a:prstClr val="black"/>
                </a:solidFill>
              </a:rPr>
              <a:pPr algn="r" eaLnBrk="1" hangingPunct="1"/>
              <a:t>38</a:t>
            </a:fld>
            <a:endParaRPr lang="ru-RU" altLang="ru-RU" sz="1200">
              <a:solidFill>
                <a:prstClr val="black"/>
              </a:solidFill>
            </a:endParaRPr>
          </a:p>
        </p:txBody>
      </p:sp>
      <p:sp>
        <p:nvSpPr>
          <p:cNvPr id="231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142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</a:rPr>
              <a:t>Титульный лист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3F6D1-51FB-49E5-A4B0-995BC482D27D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1F0F1-5C6D-4B86-83F8-9B84FC284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99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38850-CC5B-44B4-9493-DA342AA868B7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8B0F-3BCC-4108-86A8-1CAB9E3F2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3146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599DE-7633-4894-9E07-ADF1D338FDEC}" type="datetime1">
              <a:rPr lang="ru-RU">
                <a:solidFill>
                  <a:srgbClr val="000000"/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CCF46-9D97-4D57-9B60-79CC1B7C7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580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5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7" y="274665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F6EDB-593B-4CAC-807D-592A86565874}" type="datetime1">
              <a:rPr lang="ru-RU">
                <a:solidFill>
                  <a:srgbClr val="000000"/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5AD76-59A3-4FF0-AF9E-11DD0BE05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6888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65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8B8B4-6D7B-4825-918B-97A1CF06BDDE}" type="datetime1">
              <a:rPr lang="ru-RU">
                <a:solidFill>
                  <a:srgbClr val="000000"/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3A66C-F736-4B64-B149-D698DE32C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231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3" y="1600206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2338" y="3938615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C21C6-078A-4C13-8297-049EB812F211}" type="datetime1">
              <a:rPr lang="ru-RU">
                <a:solidFill>
                  <a:srgbClr val="000000"/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90700-502D-42F5-9772-4A7679DED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717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2D412-EC5D-4913-AB2C-664561B7F48C}" type="datetime1">
              <a:rPr lang="ru-RU">
                <a:solidFill>
                  <a:srgbClr val="000000"/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C2EA3-16BD-47C4-86BE-1EAA219EF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905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0500"/>
            <a:ext cx="7057292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3" y="1600206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6B39B-638A-404A-B1A3-5AA1AA6665FE}" type="datetime1">
              <a:rPr lang="ru-RU">
                <a:solidFill>
                  <a:srgbClr val="000000"/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C85CA-28F9-4D9B-9E40-2D351E053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320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28398" y="1452286"/>
            <a:ext cx="8654768" cy="52067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 idx="12"/>
          </p:nvPr>
        </p:nvSpPr>
        <p:spPr>
          <a:xfrm>
            <a:off x="0" y="27"/>
            <a:ext cx="7474927" cy="10509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DB7B5-3CB8-4CAC-B95F-4BDD132CC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0872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6607244-BB8A-4AC6-9C08-F67E7D1884F6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67109EB-5D30-4C91-8244-E9D0BEEAC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3617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77B29A0-1406-44D9-B682-C7014A719CFC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F15F301-DB68-49AE-970A-3485168F4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76751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2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0165DAC-F977-4AFC-B22A-890B9D07C06C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3C5C1AA-1F32-4B60-87FF-9B4EA7A0E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13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19DC9-84DA-4E76-A909-D197571F0032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C85F2-F129-4352-BEAE-EE8A8FFB4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6290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CA1A9A8-7711-46A8-9A94-121DEAF5F9DC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26FF688-341A-4D16-87AB-A0B0F290F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3790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83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83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B72EF52-7C03-4B34-8E98-C0FEA8EAA2AD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699F7D3-3170-44EB-A17F-FD0FFE4A7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0330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C6881CE-B52E-445D-A034-541D1704D0FF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C3E00C9-F1F8-402C-B4AB-23085EB3F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2496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B22CDF1-CA6E-44F8-B50D-40753FCF3206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638FFE4-3D65-462C-916C-1AE5B679F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9341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77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C0DC712-C915-4C89-BF24-AA517464A01E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91366C0-0424-4924-9192-AB6314B3E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9321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83C8659-7B39-4EA3-B330-96770C06E3C6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6A8C2DB-B0B8-4C97-AF9B-A8B0D50FC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596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FE60089-7FF6-4F13-BFDC-9E35A0BF1526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A33EE16-4F9C-47C3-9F0C-0BA343404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0174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90527"/>
            <a:ext cx="2171700" cy="5935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" y="190527"/>
            <a:ext cx="6374423" cy="5935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15ECC25-2D35-4E3F-8656-D4C21C2CF6DA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E05AA89-F759-4C4A-9781-26439F299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93703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90527"/>
            <a:ext cx="8686800" cy="5935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5262547-5BD1-42F8-A9CF-426B78A1B110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4679C7E-8B24-408A-9D37-899EABEDB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3502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90500"/>
            <a:ext cx="705875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3" y="1600200"/>
            <a:ext cx="4044462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3" y="3938615"/>
            <a:ext cx="4044462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38" y="3938615"/>
            <a:ext cx="4044462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091C7CD-A777-4E50-8712-87127706B476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ACF8A7D-AB7F-426F-A523-201492E57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942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3F6D1-51FB-49E5-A4B0-995BC482D27D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1F0F1-5C6D-4B86-83F8-9B84FC284A00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619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0"/>
            <a:ext cx="705875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2338" y="3938615"/>
            <a:ext cx="4044462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542F95F-147F-40AF-BB8E-0FC41184B748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9CCBCCC-8831-4538-AFCB-4281D5AF3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83569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0"/>
            <a:ext cx="705875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DD162AB-0314-48D7-A8C0-A0B28CF37C55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6C6663E-9569-4C9A-B484-024DAEBF3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9707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308E2-BFB4-421E-A3F6-BA889AC54EBA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0F91-940D-43AD-9EA0-E16716620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81590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02" y="0"/>
            <a:ext cx="7416824" cy="1143000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E66D3C"/>
              </a:buClr>
              <a:buSzPct val="120000"/>
              <a:buFont typeface="Tahoma" pitchFamily="34" charset="0"/>
              <a:buChar char="»"/>
              <a:defRPr>
                <a:solidFill>
                  <a:schemeClr val="tx1"/>
                </a:solidFill>
              </a:defRPr>
            </a:lvl1pPr>
            <a:lvl2pPr marL="742950" indent="-285750">
              <a:buClr>
                <a:srgbClr val="E66D3C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>
              <a:buClr>
                <a:srgbClr val="E66D3C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66D3C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E66D3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13338-9C5C-472F-A3AB-0DC70D6CC2B6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B62D3-7E65-4111-BA94-9EB8C8E78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9129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3200" b="0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9A798-056E-4708-AD4B-53494BD5FAE3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1D034-3EEB-4721-948E-820655B35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6202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1A9A2-EA43-46D4-80DE-CCC95F10DDCF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4395E-E2C3-4CAF-94D5-C0D1BE34E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09345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F8342-DA2C-431E-B620-B0E5F097ECAE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12D39-056C-4142-9D34-92313ED58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95932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02" y="0"/>
            <a:ext cx="741682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A1215-94F1-4AD1-B04E-FCDD2376D9AC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C9AFD-DD42-4A94-B170-8F7F6856E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531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E73B3-C90E-4EB0-A749-C2BCE3187CCA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B909A-4CBA-4B3D-9DC9-9A8AF53F7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82216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C58EA-18E2-4B6A-8574-A16AD888D53A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CB559-7F95-4EEB-B7B0-54C82B8A4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233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02" y="0"/>
            <a:ext cx="7416824" cy="1143000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E66D3C"/>
              </a:buClr>
              <a:buSzPct val="120000"/>
              <a:buFont typeface="Tahoma" pitchFamily="34" charset="0"/>
              <a:buChar char="»"/>
              <a:defRPr>
                <a:solidFill>
                  <a:schemeClr val="tx1"/>
                </a:solidFill>
              </a:defRPr>
            </a:lvl1pPr>
            <a:lvl2pPr marL="742950" indent="-285750">
              <a:buClr>
                <a:srgbClr val="E66D3C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>
              <a:buClr>
                <a:srgbClr val="E66D3C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66D3C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E66D3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5A961-7057-467A-9EB6-E8D47501548C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1B291-AD0F-4B0C-9B64-5843A979A310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1001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C255E-3312-438C-8220-B351013964ED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6C84-D952-474C-B4F5-95EDFD1BE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82420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3F9A8-5EAC-4500-89CC-EAB6471EF683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5F916-FB33-4A76-927F-86C5FDA4C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4195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B4349-7C9B-4ED4-AF44-2419F8A8CFA5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2CD61-9DC3-4663-86B9-3CF0DC6DF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7907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0" y="190529"/>
            <a:ext cx="8686800" cy="5935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4503F-A500-42AD-8A10-93C849329ACC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8150" y="2635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D8F6B-B702-421D-883F-D4C3C0DE8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28827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0500"/>
            <a:ext cx="705729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2338" y="3938617"/>
            <a:ext cx="4044462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8C2D2-BAE5-496A-975D-FCA123CA7C71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88150" y="2635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268E1-6D68-4DE1-9096-0AE020915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11403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0500"/>
            <a:ext cx="705729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81271-1FEC-4EF7-8A9F-98BD4F4CA932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8150" y="2635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C60BD-7CEF-4E06-AD32-1862C7117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78071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  <a:defRPr/>
            </a:lvl1pPr>
          </a:lstStyle>
          <a:p>
            <a:pPr>
              <a:defRPr/>
            </a:pPr>
            <a:fld id="{7F5EEB79-BB79-4458-AE46-174A5390CAD5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  <a:defRPr/>
            </a:lvl1pPr>
          </a:lstStyle>
          <a:p>
            <a:pPr>
              <a:defRPr/>
            </a:pPr>
            <a:fld id="{97427A04-7B8E-487B-B6CE-592958551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15995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02" y="0"/>
            <a:ext cx="7416824" cy="1143000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E66D3C"/>
              </a:buClr>
              <a:buSzPct val="120000"/>
              <a:buFont typeface="Tahoma" pitchFamily="34" charset="0"/>
              <a:buChar char="»"/>
              <a:defRPr>
                <a:solidFill>
                  <a:schemeClr val="tx1"/>
                </a:solidFill>
              </a:defRPr>
            </a:lvl1pPr>
            <a:lvl2pPr marL="742950" indent="-285750">
              <a:buClr>
                <a:srgbClr val="E66D3C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>
              <a:buClr>
                <a:srgbClr val="E66D3C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66D3C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E66D3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  <a:defRPr/>
            </a:lvl1pPr>
          </a:lstStyle>
          <a:p>
            <a:pPr>
              <a:defRPr/>
            </a:pPr>
            <a:fld id="{38A697E7-54FB-461B-A993-0820DE014545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  <a:defRPr/>
            </a:lvl1pPr>
          </a:lstStyle>
          <a:p>
            <a:pPr>
              <a:defRPr/>
            </a:pPr>
            <a:fld id="{93E3DD34-7436-46BA-BF3B-3E6F0B941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01670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3200" b="0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  <a:defRPr/>
            </a:lvl1pPr>
          </a:lstStyle>
          <a:p>
            <a:pPr>
              <a:defRPr/>
            </a:pPr>
            <a:fld id="{24F9157E-FE1A-42F4-B222-18D9D923E10D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  <a:defRPr/>
            </a:lvl1pPr>
          </a:lstStyle>
          <a:p>
            <a:pPr>
              <a:defRPr/>
            </a:pPr>
            <a:fld id="{119AB85A-6960-4819-8C21-7DD22EAE8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0906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  <a:defRPr/>
            </a:lvl1pPr>
          </a:lstStyle>
          <a:p>
            <a:pPr>
              <a:defRPr/>
            </a:pPr>
            <a:fld id="{36B17F4D-30B4-4164-877A-5C2A9A20AD7B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  <a:defRPr/>
            </a:lvl1pPr>
          </a:lstStyle>
          <a:p>
            <a:pPr>
              <a:defRPr/>
            </a:pPr>
            <a:fld id="{21AD6827-598A-4B22-8030-05CA7596F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997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76"/>
            <a:ext cx="7772400" cy="1362075"/>
          </a:xfrm>
        </p:spPr>
        <p:txBody>
          <a:bodyPr anchor="t"/>
          <a:lstStyle>
            <a:lvl1pPr algn="l">
              <a:defRPr sz="3200" b="0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C3FFE-758F-48F6-BF59-3AA0F2338DE5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EFE93-1323-4E41-B446-63BEA99A9DCB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4002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  <a:defRPr/>
            </a:lvl1pPr>
          </a:lstStyle>
          <a:p>
            <a:pPr>
              <a:defRPr/>
            </a:pPr>
            <a:fld id="{38A7513C-ECEF-430F-9143-0A6AFBD7BC3D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  <a:defRPr/>
            </a:lvl1pPr>
          </a:lstStyle>
          <a:p>
            <a:pPr>
              <a:defRPr/>
            </a:pPr>
            <a:fld id="{117C9B53-5A19-4680-98AF-EAEFDD0FA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79417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02" y="0"/>
            <a:ext cx="741682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  <a:defRPr/>
            </a:lvl1pPr>
          </a:lstStyle>
          <a:p>
            <a:pPr>
              <a:defRPr/>
            </a:pPr>
            <a:fld id="{09D72B31-3E42-448A-AD58-1B4D1FD52C8A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  <a:defRPr/>
            </a:lvl1pPr>
          </a:lstStyle>
          <a:p>
            <a:pPr>
              <a:defRPr/>
            </a:pPr>
            <a:fld id="{74D836F5-C5C5-4B52-A840-D87014FF8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2237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  <a:defRPr/>
            </a:lvl1pPr>
          </a:lstStyle>
          <a:p>
            <a:pPr>
              <a:defRPr/>
            </a:pPr>
            <a:fld id="{6CCA9E4F-E3F4-4A38-B57E-14B88E90457E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  <a:defRPr/>
            </a:lvl1pPr>
          </a:lstStyle>
          <a:p>
            <a:pPr>
              <a:defRPr/>
            </a:pPr>
            <a:fld id="{92A149FC-FC20-4E08-BF99-0AE6A29F9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11076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90"/>
            <a:ext cx="5111750" cy="585311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  <a:defRPr/>
            </a:lvl1pPr>
          </a:lstStyle>
          <a:p>
            <a:pPr>
              <a:defRPr/>
            </a:pPr>
            <a:fld id="{5731F33D-2498-4B51-B392-D80837283FD5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  <a:defRPr/>
            </a:lvl1pPr>
          </a:lstStyle>
          <a:p>
            <a:pPr>
              <a:defRPr/>
            </a:pPr>
            <a:fld id="{D33F6343-919A-41FF-A716-CA8CCDDDD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12063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  <a:defRPr/>
            </a:lvl1pPr>
          </a:lstStyle>
          <a:p>
            <a:pPr>
              <a:defRPr/>
            </a:pPr>
            <a:fld id="{7280705C-09D3-4834-A4BB-540D31C400DB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  <a:defRPr/>
            </a:lvl1pPr>
          </a:lstStyle>
          <a:p>
            <a:pPr>
              <a:defRPr/>
            </a:pPr>
            <a:fld id="{D0BC3B8B-0D44-44B2-9C42-529713BD7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36196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  <a:defRPr/>
            </a:lvl1pPr>
          </a:lstStyle>
          <a:p>
            <a:pPr>
              <a:defRPr/>
            </a:pPr>
            <a:fld id="{73A99332-9F69-4E4A-A2AC-6401E4C5E402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  <a:defRPr/>
            </a:lvl1pPr>
          </a:lstStyle>
          <a:p>
            <a:pPr>
              <a:defRPr/>
            </a:pPr>
            <a:fld id="{F45DE056-DCB4-4DA5-A66A-B051BFEAA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90617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77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7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  <a:defRPr/>
            </a:lvl1pPr>
          </a:lstStyle>
          <a:p>
            <a:pPr>
              <a:defRPr/>
            </a:pPr>
            <a:fld id="{226A284E-B43B-4595-AD8B-0C969D32CEAF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  <a:defRPr/>
            </a:lvl1pPr>
          </a:lstStyle>
          <a:p>
            <a:pPr>
              <a:defRPr/>
            </a:pPr>
            <a:fld id="{725AC9CC-C639-4C45-B25E-31D64B023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4694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0" y="190539"/>
            <a:ext cx="8686800" cy="5935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  <a:defRPr/>
            </a:lvl1pPr>
          </a:lstStyle>
          <a:p>
            <a:pPr>
              <a:defRPr/>
            </a:pPr>
            <a:fld id="{867B3E5A-D9E2-428A-9C49-7461CCEBA96A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8150" y="263525"/>
            <a:ext cx="2133600" cy="476250"/>
          </a:xfrm>
        </p:spPr>
        <p:txBody>
          <a:bodyPr/>
          <a:lstStyle>
            <a:lvl1pPr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  <a:defRPr/>
            </a:lvl1pPr>
          </a:lstStyle>
          <a:p>
            <a:pPr>
              <a:defRPr/>
            </a:pPr>
            <a:fld id="{F622E6C3-4EBC-4F1C-9EB7-61D73FA94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00725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3F6D1-51FB-49E5-A4B0-995BC482D27D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1F0F1-5C6D-4B86-83F8-9B84FC284A00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2211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02" y="0"/>
            <a:ext cx="7416824" cy="1143000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E66D3C"/>
              </a:buClr>
              <a:buSzPct val="120000"/>
              <a:buFont typeface="Tahoma" pitchFamily="34" charset="0"/>
              <a:buChar char="»"/>
              <a:defRPr>
                <a:solidFill>
                  <a:schemeClr val="tx1"/>
                </a:solidFill>
              </a:defRPr>
            </a:lvl1pPr>
            <a:lvl2pPr marL="742950" indent="-285750">
              <a:buClr>
                <a:srgbClr val="E66D3C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>
              <a:buClr>
                <a:srgbClr val="E66D3C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66D3C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E66D3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5A961-7057-467A-9EB6-E8D47501548C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1B291-AD0F-4B0C-9B64-5843A979A310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25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645BD-4FC3-41A0-A0B4-5C775137D060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D3C43-02E2-4148-86F2-4376EE42CF79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7503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82"/>
            <a:ext cx="7772400" cy="1362075"/>
          </a:xfrm>
        </p:spPr>
        <p:txBody>
          <a:bodyPr anchor="t"/>
          <a:lstStyle>
            <a:lvl1pPr algn="l">
              <a:defRPr sz="3200" b="0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C3FFE-758F-48F6-BF59-3AA0F2338DE5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EFE93-1323-4E41-B446-63BEA99A9DCB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311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645BD-4FC3-41A0-A0B4-5C775137D060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D3C43-02E2-4148-86F2-4376EE42CF79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6149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EBF65-72E3-4054-8449-0A87419836FF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E379-D6FE-4012-A39C-A22B5094FFE8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35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02" y="0"/>
            <a:ext cx="741682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E820F-CA93-46D6-AF65-C9EE2F217B7B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3E340-415B-4431-8A49-489FAE3AD09D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1330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E6E84-5343-4807-90B2-C1CDD3E16BBA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E55FD-35E0-40DD-80B7-214CB0F1B5BC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6758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132"/>
            <a:ext cx="5111750" cy="585311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2F65C-3596-4B7E-AA68-91ABCB6ED85B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4DCA2-9F83-4326-8204-8E65F46CC4D0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84241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C20F5-24E0-4EF5-A539-79CA23A78C46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36B27-A4E8-4F41-B1A2-46A1F169BC73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6480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38850-CC5B-44B4-9493-DA342AA868B7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8B0F-3BCC-4108-86A8-1CAB9E3F2820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4968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2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2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19DC9-84DA-4E76-A909-D197571F0032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C85F2-F129-4352-BEAE-EE8A8FFB423E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0558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0" y="190583"/>
            <a:ext cx="8686800" cy="5935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B9169-E68A-4A2E-B83A-6F875222A2A4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8150" y="2635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3561E-9377-48AE-BAA8-5A127E7C8AF7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28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EBF65-72E3-4054-8449-0A87419836FF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E379-D6FE-4012-A39C-A22B5094FFE8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9522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0500"/>
            <a:ext cx="705729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2338" y="3938671"/>
            <a:ext cx="4044462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A5538-537A-4DD8-A9F8-FB168FE8186F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88150" y="2635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CB867-9A05-4944-BE1F-9C417A38B840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88389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3F6D1-51FB-49E5-A4B0-995BC482D27D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1F0F1-5C6D-4B86-83F8-9B84FC284A00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3377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02" y="0"/>
            <a:ext cx="7416824" cy="1143000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E66D3C"/>
              </a:buClr>
              <a:buSzPct val="120000"/>
              <a:buFont typeface="Tahoma" pitchFamily="34" charset="0"/>
              <a:buChar char="»"/>
              <a:defRPr>
                <a:solidFill>
                  <a:schemeClr val="tx1"/>
                </a:solidFill>
              </a:defRPr>
            </a:lvl1pPr>
            <a:lvl2pPr marL="742950" indent="-285750">
              <a:buClr>
                <a:srgbClr val="E66D3C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>
              <a:buClr>
                <a:srgbClr val="E66D3C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66D3C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E66D3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5A961-7057-467A-9EB6-E8D47501548C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1B291-AD0F-4B0C-9B64-5843A979A310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2796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3200" b="0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C3FFE-758F-48F6-BF59-3AA0F2338DE5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EFE93-1323-4E41-B446-63BEA99A9DCB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5600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645BD-4FC3-41A0-A0B4-5C775137D060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D3C43-02E2-4148-86F2-4376EE42CF79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7684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EBF65-72E3-4054-8449-0A87419836FF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E379-D6FE-4012-A39C-A22B5094FFE8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37408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02" y="0"/>
            <a:ext cx="741682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E820F-CA93-46D6-AF65-C9EE2F217B7B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3E340-415B-4431-8A49-489FAE3AD09D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8899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E6E84-5343-4807-90B2-C1CDD3E16BBA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E55FD-35E0-40DD-80B7-214CB0F1B5BC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9705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92"/>
            <a:ext cx="5111750" cy="585311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2F65C-3596-4B7E-AA68-91ABCB6ED85B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4DCA2-9F83-4326-8204-8E65F46CC4D0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276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C20F5-24E0-4EF5-A539-79CA23A78C46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36B27-A4E8-4F41-B1A2-46A1F169BC73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43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02" y="0"/>
            <a:ext cx="741682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E820F-CA93-46D6-AF65-C9EE2F217B7B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3E340-415B-4431-8A49-489FAE3AD09D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8902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38850-CC5B-44B4-9493-DA342AA868B7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8B0F-3BCC-4108-86A8-1CAB9E3F2820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39266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19DC9-84DA-4E76-A909-D197571F0032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C85F2-F129-4352-BEAE-EE8A8FFB423E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0841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3F6D1-51FB-49E5-A4B0-995BC482D27D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1F0F1-5C6D-4B86-83F8-9B84FC284A00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19255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02" y="0"/>
            <a:ext cx="7416824" cy="1143000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E66D3C"/>
              </a:buClr>
              <a:buSzPct val="120000"/>
              <a:buFont typeface="Tahoma" pitchFamily="34" charset="0"/>
              <a:buChar char="»"/>
              <a:defRPr>
                <a:solidFill>
                  <a:schemeClr val="tx1"/>
                </a:solidFill>
              </a:defRPr>
            </a:lvl1pPr>
            <a:lvl2pPr marL="742950" indent="-285750">
              <a:buClr>
                <a:srgbClr val="E66D3C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>
              <a:buClr>
                <a:srgbClr val="E66D3C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66D3C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E66D3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5A961-7057-467A-9EB6-E8D47501548C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1B291-AD0F-4B0C-9B64-5843A979A310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2961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3200" b="0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C3FFE-758F-48F6-BF59-3AA0F2338DE5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EFE93-1323-4E41-B446-63BEA99A9DCB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0469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645BD-4FC3-41A0-A0B4-5C775137D060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D3C43-02E2-4148-86F2-4376EE42CF79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7343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EBF65-72E3-4054-8449-0A87419836FF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E379-D6FE-4012-A39C-A22B5094FFE8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3425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02" y="0"/>
            <a:ext cx="741682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E820F-CA93-46D6-AF65-C9EE2F217B7B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3E340-415B-4431-8A49-489FAE3AD09D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99094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E6E84-5343-4807-90B2-C1CDD3E16BBA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E55FD-35E0-40DD-80B7-214CB0F1B5BC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5692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92"/>
            <a:ext cx="5111750" cy="585311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2F65C-3596-4B7E-AA68-91ABCB6ED85B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4DCA2-9F83-4326-8204-8E65F46CC4D0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04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E6E84-5343-4807-90B2-C1CDD3E16BBA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E55FD-35E0-40DD-80B7-214CB0F1B5BC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9855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C20F5-24E0-4EF5-A539-79CA23A78C46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36B27-A4E8-4F41-B1A2-46A1F169BC73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4568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38850-CC5B-44B4-9493-DA342AA868B7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8B0F-3BCC-4108-86A8-1CAB9E3F2820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9392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19DC9-84DA-4E76-A909-D197571F0032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C85F2-F129-4352-BEAE-EE8A8FFB423E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3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126"/>
            <a:ext cx="5111750" cy="585311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2F65C-3596-4B7E-AA68-91ABCB6ED85B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4DCA2-9F83-4326-8204-8E65F46CC4D0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4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02" y="0"/>
            <a:ext cx="7416824" cy="1143000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E66D3C"/>
              </a:buClr>
              <a:buSzPct val="120000"/>
              <a:buFont typeface="Tahoma" pitchFamily="34" charset="0"/>
              <a:buChar char="»"/>
              <a:defRPr>
                <a:solidFill>
                  <a:schemeClr val="tx1"/>
                </a:solidFill>
              </a:defRPr>
            </a:lvl1pPr>
            <a:lvl2pPr marL="742950" indent="-285750">
              <a:buClr>
                <a:srgbClr val="E66D3C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>
              <a:buClr>
                <a:srgbClr val="E66D3C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66D3C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E66D3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5A961-7057-467A-9EB6-E8D47501548C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1B291-AD0F-4B0C-9B64-5843A979A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923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C20F5-24E0-4EF5-A539-79CA23A78C46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36B27-A4E8-4F41-B1A2-46A1F169BC73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623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38850-CC5B-44B4-9493-DA342AA868B7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8B0F-3BCC-4108-86A8-1CAB9E3F2820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84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1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1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19DC9-84DA-4E76-A909-D197571F0032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C85F2-F129-4352-BEAE-EE8A8FFB423E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63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0" y="190577"/>
            <a:ext cx="8686800" cy="5935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B9169-E68A-4A2E-B83A-6F875222A2A4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8150" y="2635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3561E-9377-48AE-BAA8-5A127E7C8AF7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19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0500"/>
            <a:ext cx="705729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2338" y="3938665"/>
            <a:ext cx="4044462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A5538-537A-4DD8-A9F8-FB168FE8186F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88150" y="2635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CB867-9A05-4944-BE1F-9C417A38B840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799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3F6D1-51FB-49E5-A4B0-995BC482D27D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1F0F1-5C6D-4B86-83F8-9B84FC284A00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69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02" y="0"/>
            <a:ext cx="7416824" cy="1143000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E66D3C"/>
              </a:buClr>
              <a:buSzPct val="120000"/>
              <a:buFont typeface="Tahoma" pitchFamily="34" charset="0"/>
              <a:buChar char="»"/>
              <a:defRPr>
                <a:solidFill>
                  <a:schemeClr val="tx1"/>
                </a:solidFill>
              </a:defRPr>
            </a:lvl1pPr>
            <a:lvl2pPr marL="742950" indent="-285750">
              <a:buClr>
                <a:srgbClr val="E66D3C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>
              <a:buClr>
                <a:srgbClr val="E66D3C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66D3C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E66D3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5A961-7057-467A-9EB6-E8D47501548C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1B291-AD0F-4B0C-9B64-5843A979A310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354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76"/>
            <a:ext cx="7772400" cy="1362075"/>
          </a:xfrm>
        </p:spPr>
        <p:txBody>
          <a:bodyPr anchor="t"/>
          <a:lstStyle>
            <a:lvl1pPr algn="l">
              <a:defRPr sz="3200" b="0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C3FFE-758F-48F6-BF59-3AA0F2338DE5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EFE93-1323-4E41-B446-63BEA99A9DCB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29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645BD-4FC3-41A0-A0B4-5C775137D060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D3C43-02E2-4148-86F2-4376EE42CF79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24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EBF65-72E3-4054-8449-0A87419836FF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E379-D6FE-4012-A39C-A22B5094FFE8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3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3200" b="0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C3FFE-758F-48F6-BF59-3AA0F2338DE5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EFE93-1323-4E41-B446-63BEA99A9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557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02" y="0"/>
            <a:ext cx="741682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E820F-CA93-46D6-AF65-C9EE2F217B7B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3E340-415B-4431-8A49-489FAE3AD09D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242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E6E84-5343-4807-90B2-C1CDD3E16BBA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E55FD-35E0-40DD-80B7-214CB0F1B5BC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2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126"/>
            <a:ext cx="5111750" cy="585311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2F65C-3596-4B7E-AA68-91ABCB6ED85B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4DCA2-9F83-4326-8204-8E65F46CC4D0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565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C20F5-24E0-4EF5-A539-79CA23A78C46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36B27-A4E8-4F41-B1A2-46A1F169BC73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025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38850-CC5B-44B4-9493-DA342AA868B7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8B0F-3BCC-4108-86A8-1CAB9E3F2820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13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1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1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19DC9-84DA-4E76-A909-D197571F0032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C85F2-F129-4352-BEAE-EE8A8FFB423E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286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0" y="190577"/>
            <a:ext cx="8686800" cy="5935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B9169-E68A-4A2E-B83A-6F875222A2A4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8150" y="2635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3561E-9377-48AE-BAA8-5A127E7C8AF7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14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0500"/>
            <a:ext cx="705729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2338" y="3938665"/>
            <a:ext cx="4044462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A5538-537A-4DD8-A9F8-FB168FE8186F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88150" y="2635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CB867-9A05-4944-BE1F-9C417A38B840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545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3F6D1-51FB-49E5-A4B0-995BC482D27D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1F0F1-5C6D-4B86-83F8-9B84FC284A00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797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02" y="0"/>
            <a:ext cx="7416824" cy="1143000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E66D3C"/>
              </a:buClr>
              <a:buSzPct val="120000"/>
              <a:buFont typeface="Tahoma" pitchFamily="34" charset="0"/>
              <a:buChar char="»"/>
              <a:defRPr>
                <a:solidFill>
                  <a:schemeClr val="tx1"/>
                </a:solidFill>
              </a:defRPr>
            </a:lvl1pPr>
            <a:lvl2pPr marL="742950" indent="-285750">
              <a:buClr>
                <a:srgbClr val="E66D3C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>
              <a:buClr>
                <a:srgbClr val="E66D3C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66D3C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E66D3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5A961-7057-467A-9EB6-E8D47501548C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1B291-AD0F-4B0C-9B64-5843A979A310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4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645BD-4FC3-41A0-A0B4-5C775137D060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D3C43-02E2-4148-86F2-4376EE42C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687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76"/>
            <a:ext cx="7772400" cy="1362075"/>
          </a:xfrm>
        </p:spPr>
        <p:txBody>
          <a:bodyPr anchor="t"/>
          <a:lstStyle>
            <a:lvl1pPr algn="l">
              <a:defRPr sz="3200" b="0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C3FFE-758F-48F6-BF59-3AA0F2338DE5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EFE93-1323-4E41-B446-63BEA99A9DCB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29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645BD-4FC3-41A0-A0B4-5C775137D060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D3C43-02E2-4148-86F2-4376EE42CF79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035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EBF65-72E3-4054-8449-0A87419836FF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E379-D6FE-4012-A39C-A22B5094FFE8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16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02" y="0"/>
            <a:ext cx="741682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E820F-CA93-46D6-AF65-C9EE2F217B7B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3E340-415B-4431-8A49-489FAE3AD09D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468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E6E84-5343-4807-90B2-C1CDD3E16BBA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E55FD-35E0-40DD-80B7-214CB0F1B5BC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51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126"/>
            <a:ext cx="5111750" cy="585311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2F65C-3596-4B7E-AA68-91ABCB6ED85B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4DCA2-9F83-4326-8204-8E65F46CC4D0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682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C20F5-24E0-4EF5-A539-79CA23A78C46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36B27-A4E8-4F41-B1A2-46A1F169BC73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918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38850-CC5B-44B4-9493-DA342AA868B7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8B0F-3BCC-4108-86A8-1CAB9E3F2820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584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1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1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19DC9-84DA-4E76-A909-D197571F0032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C85F2-F129-4352-BEAE-EE8A8FFB423E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9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0" y="190577"/>
            <a:ext cx="8686800" cy="5935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B9169-E68A-4A2E-B83A-6F875222A2A4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8150" y="2635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3561E-9377-48AE-BAA8-5A127E7C8AF7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8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EBF65-72E3-4054-8449-0A87419836FF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E379-D6FE-4012-A39C-A22B5094F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7924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0500"/>
            <a:ext cx="705729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2338" y="3938665"/>
            <a:ext cx="4044462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A5538-537A-4DD8-A9F8-FB168FE8186F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88150" y="2635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CB867-9A05-4944-BE1F-9C417A38B840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440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3F6D1-51FB-49E5-A4B0-995BC482D27D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1F0F1-5C6D-4B86-83F8-9B84FC284A00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401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02" y="0"/>
            <a:ext cx="7416824" cy="1143000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E66D3C"/>
              </a:buClr>
              <a:buSzPct val="120000"/>
              <a:buFont typeface="Tahoma" pitchFamily="34" charset="0"/>
              <a:buChar char="»"/>
              <a:defRPr>
                <a:solidFill>
                  <a:schemeClr val="tx1"/>
                </a:solidFill>
              </a:defRPr>
            </a:lvl1pPr>
            <a:lvl2pPr marL="742950" indent="-285750">
              <a:buClr>
                <a:srgbClr val="E66D3C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>
              <a:buClr>
                <a:srgbClr val="E66D3C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66D3C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E66D3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5A961-7057-467A-9EB6-E8D47501548C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1B291-AD0F-4B0C-9B64-5843A979A310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001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76"/>
            <a:ext cx="7772400" cy="1362075"/>
          </a:xfrm>
        </p:spPr>
        <p:txBody>
          <a:bodyPr anchor="t"/>
          <a:lstStyle>
            <a:lvl1pPr algn="l">
              <a:defRPr sz="3200" b="0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C3FFE-758F-48F6-BF59-3AA0F2338DE5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EFE93-1323-4E41-B446-63BEA99A9DCB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505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645BD-4FC3-41A0-A0B4-5C775137D060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D3C43-02E2-4148-86F2-4376EE42CF79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515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EBF65-72E3-4054-8449-0A87419836FF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E379-D6FE-4012-A39C-A22B5094FFE8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04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02" y="0"/>
            <a:ext cx="741682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E820F-CA93-46D6-AF65-C9EE2F217B7B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3E340-415B-4431-8A49-489FAE3AD09D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567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E6E84-5343-4807-90B2-C1CDD3E16BBA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E55FD-35E0-40DD-80B7-214CB0F1B5BC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295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126"/>
            <a:ext cx="5111750" cy="585311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2F65C-3596-4B7E-AA68-91ABCB6ED85B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4DCA2-9F83-4326-8204-8E65F46CC4D0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445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C20F5-24E0-4EF5-A539-79CA23A78C46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36B27-A4E8-4F41-B1A2-46A1F169BC73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0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02" y="0"/>
            <a:ext cx="741682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E820F-CA93-46D6-AF65-C9EE2F217B7B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3E340-415B-4431-8A49-489FAE3AD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2147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38850-CC5B-44B4-9493-DA342AA868B7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8B0F-3BCC-4108-86A8-1CAB9E3F2820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218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1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1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19DC9-84DA-4E76-A909-D197571F0032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C85F2-F129-4352-BEAE-EE8A8FFB423E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036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0" y="190577"/>
            <a:ext cx="8686800" cy="5935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B9169-E68A-4A2E-B83A-6F875222A2A4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8150" y="2635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3561E-9377-48AE-BAA8-5A127E7C8AF7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860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0500"/>
            <a:ext cx="705729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2338" y="3938665"/>
            <a:ext cx="4044462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A5538-537A-4DD8-A9F8-FB168FE8186F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88150" y="2635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CB867-9A05-4944-BE1F-9C417A38B840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228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3F6D1-51FB-49E5-A4B0-995BC482D27D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1F0F1-5C6D-4B86-83F8-9B84FC284A00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941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02" y="0"/>
            <a:ext cx="7416824" cy="1143000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E66D3C"/>
              </a:buClr>
              <a:buSzPct val="120000"/>
              <a:buFont typeface="Tahoma" pitchFamily="34" charset="0"/>
              <a:buChar char="»"/>
              <a:defRPr>
                <a:solidFill>
                  <a:schemeClr val="tx1"/>
                </a:solidFill>
              </a:defRPr>
            </a:lvl1pPr>
            <a:lvl2pPr marL="742950" indent="-285750">
              <a:buClr>
                <a:srgbClr val="E66D3C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>
              <a:buClr>
                <a:srgbClr val="E66D3C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66D3C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E66D3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5A961-7057-467A-9EB6-E8D47501548C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1B291-AD0F-4B0C-9B64-5843A979A310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74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76"/>
            <a:ext cx="7772400" cy="1362075"/>
          </a:xfrm>
        </p:spPr>
        <p:txBody>
          <a:bodyPr anchor="t"/>
          <a:lstStyle>
            <a:lvl1pPr algn="l">
              <a:defRPr sz="3200" b="0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C3FFE-758F-48F6-BF59-3AA0F2338DE5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EFE93-1323-4E41-B446-63BEA99A9DCB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96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645BD-4FC3-41A0-A0B4-5C775137D060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D3C43-02E2-4148-86F2-4376EE42CF79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950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EBF65-72E3-4054-8449-0A87419836FF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E379-D6FE-4012-A39C-A22B5094FFE8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432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02" y="0"/>
            <a:ext cx="741682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E820F-CA93-46D6-AF65-C9EE2F217B7B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3E340-415B-4431-8A49-489FAE3AD09D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76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E6E84-5343-4807-90B2-C1CDD3E16BBA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E55FD-35E0-40DD-80B7-214CB0F1B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5160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E6E84-5343-4807-90B2-C1CDD3E16BBA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E55FD-35E0-40DD-80B7-214CB0F1B5BC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154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126"/>
            <a:ext cx="5111750" cy="585311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2F65C-3596-4B7E-AA68-91ABCB6ED85B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4DCA2-9F83-4326-8204-8E65F46CC4D0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455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C20F5-24E0-4EF5-A539-79CA23A78C46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36B27-A4E8-4F41-B1A2-46A1F169BC73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822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38850-CC5B-44B4-9493-DA342AA868B7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8B0F-3BCC-4108-86A8-1CAB9E3F2820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6028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1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1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19DC9-84DA-4E76-A909-D197571F0032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C85F2-F129-4352-BEAE-EE8A8FFB423E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971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0" y="190577"/>
            <a:ext cx="8686800" cy="5935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B9169-E68A-4A2E-B83A-6F875222A2A4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8150" y="2635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3561E-9377-48AE-BAA8-5A127E7C8AF7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110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0500"/>
            <a:ext cx="705729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2338" y="3938665"/>
            <a:ext cx="4044462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A5538-537A-4DD8-A9F8-FB168FE8186F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88150" y="2635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CB867-9A05-4944-BE1F-9C417A38B840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256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7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DAA57-E42E-444F-B77F-CC1912CDB8CE}" type="datetime1">
              <a:rPr lang="ru-RU">
                <a:solidFill>
                  <a:srgbClr val="000000"/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3FC1C-D977-4EEF-AB6D-10E568FB7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6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21B9B-6814-47E7-B157-DA8E7895A7A5}" type="datetime1">
              <a:rPr lang="ru-RU">
                <a:solidFill>
                  <a:srgbClr val="000000"/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09B86-93A1-4D68-869B-132EB01DD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213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49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3010A-9121-40DF-BD0E-73E6C9588B0A}" type="datetime1">
              <a:rPr lang="ru-RU">
                <a:solidFill>
                  <a:srgbClr val="000000"/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CA53D-00E8-4433-8E19-55F18AC3B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7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92"/>
            <a:ext cx="5111750" cy="585311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2F65C-3596-4B7E-AA68-91ABCB6ED85B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4DCA2-9F83-4326-8204-8E65F46CC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3970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6FB40-B080-495A-9F40-C88B8B89D83C}" type="datetime1">
              <a:rPr lang="ru-RU">
                <a:solidFill>
                  <a:srgbClr val="000000"/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B565B-67EE-4577-BCBE-3C23EDEAA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449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94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94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A8388-EE0D-4BE3-B092-E7C132A31AF1}" type="datetime1">
              <a:rPr lang="ru-RU">
                <a:solidFill>
                  <a:srgbClr val="000000"/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BB618-762E-4BF6-90F6-CA2D4173F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926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7C748-633B-45DE-946A-0B2AE2AB7C92}" type="datetime1">
              <a:rPr lang="ru-RU">
                <a:solidFill>
                  <a:srgbClr val="000000"/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90496-79C4-4554-87D8-03360A30D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3740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6F51D-F7AD-421A-8166-D4489F3761E1}" type="datetime1">
              <a:rPr lang="ru-RU">
                <a:solidFill>
                  <a:srgbClr val="000000"/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27D5A-8014-4852-BBDD-3A7CFDDF3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284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99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161E4-405F-44FB-8F5D-3EB84BBE34B1}" type="datetime1">
              <a:rPr lang="ru-RU">
                <a:solidFill>
                  <a:srgbClr val="000000"/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F231B-3D48-4BA7-BD9C-0ECFD092E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524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7D99E-77BC-4A19-B8DC-D497ECE72AF0}" type="datetime1">
              <a:rPr lang="ru-RU">
                <a:solidFill>
                  <a:srgbClr val="000000"/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9AC2C-3E8D-4D76-9F4C-E2094A24C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833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6FCB1-C337-49D2-A047-CB86F1110E75}" type="datetime1">
              <a:rPr lang="ru-RU">
                <a:solidFill>
                  <a:srgbClr val="000000"/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D130-AA1C-40A8-8A54-91FE864E7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096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87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7" y="274687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3FD87-CE26-4C39-B325-8C69E1AD3205}" type="datetime1">
              <a:rPr lang="ru-RU">
                <a:solidFill>
                  <a:srgbClr val="000000"/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1231B-6A18-4C2B-A37E-D282130D6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480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87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3D12E-0A69-4C56-B30E-6548B87C1269}" type="datetime1">
              <a:rPr lang="ru-RU">
                <a:solidFill>
                  <a:srgbClr val="000000"/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77FF6-813A-4DEF-BEA4-37F23E238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243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3" y="1600206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2338" y="3938637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CBA6A-05C2-4680-A52D-9A3CDD09DB5E}" type="datetime1">
              <a:rPr lang="ru-RU">
                <a:solidFill>
                  <a:srgbClr val="000000"/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70131-3A59-465E-9785-D4C7DD9CF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8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C20F5-24E0-4EF5-A539-79CA23A78C46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36B27-A4E8-4F41-B1A2-46A1F169B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5267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8EA6C-B79E-42A2-B1A2-519BEF41DE3A}" type="datetime1">
              <a:rPr lang="ru-RU">
                <a:solidFill>
                  <a:srgbClr val="000000"/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9F770-B863-4527-A3DF-4379F6791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459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88BBD-D21B-4AE7-A8F5-19B49BCF24ED}" type="datetime1">
              <a:rPr lang="ru-RU">
                <a:solidFill>
                  <a:srgbClr val="000000"/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EA62E-919C-4CFA-849F-3E51F3EAC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671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F95B5-3841-4845-8DF2-B60C57D2B998}" type="datetime1">
              <a:rPr lang="ru-RU">
                <a:solidFill>
                  <a:srgbClr val="000000"/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3E430-E588-4171-B9A0-47027AF6A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927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2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8F912-A7D6-45B0-8156-E633D514A6BE}" type="datetime1">
              <a:rPr lang="ru-RU">
                <a:solidFill>
                  <a:srgbClr val="000000"/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0A7C9-79AB-4808-AAA1-E8525ED09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7117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DF8C0-45CF-40D8-8879-BE5206A898E2}" type="datetime1">
              <a:rPr lang="ru-RU">
                <a:solidFill>
                  <a:srgbClr val="000000"/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97A58-4471-472B-B7BF-C1847CADF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1542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83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83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DEC6E-48DE-4574-B4E8-30C739ACCE19}" type="datetime1">
              <a:rPr lang="ru-RU">
                <a:solidFill>
                  <a:srgbClr val="000000"/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DF0C6-2464-4D6F-80EC-7722B8385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660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7D7B3-D5DE-46F0-8D48-8212F3A980F7}" type="datetime1">
              <a:rPr lang="ru-RU">
                <a:solidFill>
                  <a:srgbClr val="000000"/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B0F44-D7AF-442D-90D2-1D2632C14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477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39FA3-B95D-4435-9DF9-A3653918DA8C}" type="datetime1">
              <a:rPr lang="ru-RU">
                <a:solidFill>
                  <a:srgbClr val="000000"/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C1472-3B8B-42C1-B678-9BB324770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4689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77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D9B94-8730-4522-9731-8C772BC709EB}" type="datetime1">
              <a:rPr lang="ru-RU">
                <a:solidFill>
                  <a:srgbClr val="000000"/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33D15-D0AD-448C-AA93-2FE1579BD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497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60916-59E1-4C84-84D1-45481E1B83C5}" type="datetime1">
              <a:rPr lang="ru-RU">
                <a:solidFill>
                  <a:srgbClr val="000000"/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80131-AB81-4355-BBEA-40E43936D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0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08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Объект 1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44463" y="0"/>
            <a:ext cx="741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1650"/>
            <a:ext cx="82296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A12408-2C4F-4F9E-A71D-A21835908921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5FAFEB-D40A-4737-903F-596C3BD37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9" r:id="rId1"/>
    <p:sldLayoutId id="2147484940" r:id="rId2"/>
    <p:sldLayoutId id="2147484941" r:id="rId3"/>
    <p:sldLayoutId id="2147484942" r:id="rId4"/>
    <p:sldLayoutId id="2147484943" r:id="rId5"/>
    <p:sldLayoutId id="2147484944" r:id="rId6"/>
    <p:sldLayoutId id="2147484945" r:id="rId7"/>
    <p:sldLayoutId id="2147484946" r:id="rId8"/>
    <p:sldLayoutId id="2147484947" r:id="rId9"/>
    <p:sldLayoutId id="2147484948" r:id="rId10"/>
    <p:sldLayoutId id="214748494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SzPct val="120000"/>
        <a:buFont typeface="Tahoma" pitchFamily="34" charset="0"/>
        <a:buChar char="»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Wingdings" pitchFamily="2" charset="2"/>
        <a:buChar char="§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Arial" charset="0"/>
        <a:buChar char="•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Arial" charset="0"/>
        <a:buChar char="–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Arial" charset="0"/>
        <a:buChar char="»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Объект 1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 bwMode="auto">
          <a:xfrm>
            <a:off x="144463" y="0"/>
            <a:ext cx="741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1650"/>
            <a:ext cx="82296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595959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4E5661-E08E-4114-834A-50B335A3E3AD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595959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595959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9D1249-91D0-4BEE-86EB-F0823F696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78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9" r:id="rId1"/>
    <p:sldLayoutId id="2147485120" r:id="rId2"/>
    <p:sldLayoutId id="2147485121" r:id="rId3"/>
    <p:sldLayoutId id="2147485122" r:id="rId4"/>
    <p:sldLayoutId id="2147485123" r:id="rId5"/>
    <p:sldLayoutId id="2147485124" r:id="rId6"/>
    <p:sldLayoutId id="2147485125" r:id="rId7"/>
    <p:sldLayoutId id="2147485126" r:id="rId8"/>
    <p:sldLayoutId id="2147485127" r:id="rId9"/>
    <p:sldLayoutId id="2147485128" r:id="rId10"/>
    <p:sldLayoutId id="2147485129" r:id="rId11"/>
    <p:sldLayoutId id="2147485130" r:id="rId12"/>
    <p:sldLayoutId id="2147485131" r:id="rId13"/>
    <p:sldLayoutId id="2147485132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SzPct val="120000"/>
        <a:buFont typeface="Tahoma" pitchFamily="34" charset="0"/>
        <a:buChar char="»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Wingdings" pitchFamily="2" charset="2"/>
        <a:buChar char="§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Arial" charset="0"/>
        <a:buChar char="•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Arial" charset="0"/>
        <a:buChar char="–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Arial" charset="0"/>
        <a:buChar char="»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Объект 1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 bwMode="auto">
          <a:xfrm>
            <a:off x="144463" y="0"/>
            <a:ext cx="741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1650"/>
            <a:ext cx="82296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solidFill>
                  <a:srgbClr val="595959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DD3A23-70E6-4052-8541-7DE5C5162F4B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solidFill>
                  <a:srgbClr val="595959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solidFill>
                  <a:srgbClr val="595959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22623F-4A45-468B-9334-AC8587B3C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57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4" r:id="rId1"/>
    <p:sldLayoutId id="2147485135" r:id="rId2"/>
    <p:sldLayoutId id="2147485136" r:id="rId3"/>
    <p:sldLayoutId id="2147485137" r:id="rId4"/>
    <p:sldLayoutId id="2147485138" r:id="rId5"/>
    <p:sldLayoutId id="2147485139" r:id="rId6"/>
    <p:sldLayoutId id="2147485140" r:id="rId7"/>
    <p:sldLayoutId id="2147485141" r:id="rId8"/>
    <p:sldLayoutId id="2147485142" r:id="rId9"/>
    <p:sldLayoutId id="2147485143" r:id="rId10"/>
    <p:sldLayoutId id="2147485144" r:id="rId11"/>
    <p:sldLayoutId id="2147485145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SzPct val="120000"/>
        <a:buFont typeface="Tahoma" pitchFamily="34" charset="0"/>
        <a:buChar char="»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Wingdings" pitchFamily="2" charset="2"/>
        <a:buChar char="§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Arial" charset="0"/>
        <a:buChar char="•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Arial" charset="0"/>
        <a:buChar char="–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Arial" charset="0"/>
        <a:buChar char="»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Объект 1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44463" y="0"/>
            <a:ext cx="741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1650"/>
            <a:ext cx="82296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A12408-2C4F-4F9E-A71D-A21835908921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5FAFEB-D40A-4737-903F-596C3BD37291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9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7" r:id="rId1"/>
    <p:sldLayoutId id="2147485148" r:id="rId2"/>
    <p:sldLayoutId id="2147485149" r:id="rId3"/>
    <p:sldLayoutId id="2147485150" r:id="rId4"/>
    <p:sldLayoutId id="2147485151" r:id="rId5"/>
    <p:sldLayoutId id="2147485152" r:id="rId6"/>
    <p:sldLayoutId id="2147485153" r:id="rId7"/>
    <p:sldLayoutId id="2147485154" r:id="rId8"/>
    <p:sldLayoutId id="2147485155" r:id="rId9"/>
    <p:sldLayoutId id="2147485156" r:id="rId10"/>
    <p:sldLayoutId id="2147485157" r:id="rId11"/>
    <p:sldLayoutId id="2147485158" r:id="rId12"/>
    <p:sldLayoutId id="2147485159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SzPct val="120000"/>
        <a:buFont typeface="Tahoma" pitchFamily="34" charset="0"/>
        <a:buChar char="»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Wingdings" pitchFamily="2" charset="2"/>
        <a:buChar char="§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Arial" charset="0"/>
        <a:buChar char="•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Arial" charset="0"/>
        <a:buChar char="–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Arial" charset="0"/>
        <a:buChar char="»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Объект 1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44463" y="0"/>
            <a:ext cx="741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1650"/>
            <a:ext cx="82296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A12408-2C4F-4F9E-A71D-A21835908921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5FAFEB-D40A-4737-903F-596C3BD37291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6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1" r:id="rId1"/>
    <p:sldLayoutId id="2147485162" r:id="rId2"/>
    <p:sldLayoutId id="2147485163" r:id="rId3"/>
    <p:sldLayoutId id="2147485164" r:id="rId4"/>
    <p:sldLayoutId id="2147485165" r:id="rId5"/>
    <p:sldLayoutId id="2147485166" r:id="rId6"/>
    <p:sldLayoutId id="2147485167" r:id="rId7"/>
    <p:sldLayoutId id="2147485168" r:id="rId8"/>
    <p:sldLayoutId id="2147485169" r:id="rId9"/>
    <p:sldLayoutId id="2147485170" r:id="rId10"/>
    <p:sldLayoutId id="21474851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SzPct val="120000"/>
        <a:buFont typeface="Tahoma" pitchFamily="34" charset="0"/>
        <a:buChar char="»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Wingdings" pitchFamily="2" charset="2"/>
        <a:buChar char="§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Arial" charset="0"/>
        <a:buChar char="•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Arial" charset="0"/>
        <a:buChar char="–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Arial" charset="0"/>
        <a:buChar char="»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Объект 1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44463" y="0"/>
            <a:ext cx="741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1650"/>
            <a:ext cx="82296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A12408-2C4F-4F9E-A71D-A21835908921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5FAFEB-D40A-4737-903F-596C3BD37291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56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3" r:id="rId1"/>
    <p:sldLayoutId id="2147485174" r:id="rId2"/>
    <p:sldLayoutId id="2147485175" r:id="rId3"/>
    <p:sldLayoutId id="2147485176" r:id="rId4"/>
    <p:sldLayoutId id="2147485177" r:id="rId5"/>
    <p:sldLayoutId id="2147485178" r:id="rId6"/>
    <p:sldLayoutId id="2147485179" r:id="rId7"/>
    <p:sldLayoutId id="2147485180" r:id="rId8"/>
    <p:sldLayoutId id="2147485181" r:id="rId9"/>
    <p:sldLayoutId id="2147485182" r:id="rId10"/>
    <p:sldLayoutId id="214748518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SzPct val="120000"/>
        <a:buFont typeface="Tahoma" pitchFamily="34" charset="0"/>
        <a:buChar char="»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Wingdings" pitchFamily="2" charset="2"/>
        <a:buChar char="§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Arial" charset="0"/>
        <a:buChar char="•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Arial" charset="0"/>
        <a:buChar char="–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Arial" charset="0"/>
        <a:buChar char="»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Объект 1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44463" y="0"/>
            <a:ext cx="741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1650"/>
            <a:ext cx="82296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A12408-2C4F-4F9E-A71D-A21835908921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2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5FAFEB-D40A-4737-903F-596C3BD37291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4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3" r:id="rId1"/>
    <p:sldLayoutId id="2147484974" r:id="rId2"/>
    <p:sldLayoutId id="2147484975" r:id="rId3"/>
    <p:sldLayoutId id="2147484976" r:id="rId4"/>
    <p:sldLayoutId id="2147484977" r:id="rId5"/>
    <p:sldLayoutId id="2147484978" r:id="rId6"/>
    <p:sldLayoutId id="2147484979" r:id="rId7"/>
    <p:sldLayoutId id="2147484980" r:id="rId8"/>
    <p:sldLayoutId id="2147484981" r:id="rId9"/>
    <p:sldLayoutId id="2147484982" r:id="rId10"/>
    <p:sldLayoutId id="2147484983" r:id="rId11"/>
    <p:sldLayoutId id="2147484984" r:id="rId12"/>
    <p:sldLayoutId id="2147484985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SzPct val="120000"/>
        <a:buFont typeface="Tahoma" pitchFamily="34" charset="0"/>
        <a:buChar char="»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Wingdings" pitchFamily="2" charset="2"/>
        <a:buChar char="§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Arial" charset="0"/>
        <a:buChar char="•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Arial" charset="0"/>
        <a:buChar char="–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Arial" charset="0"/>
        <a:buChar char="»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Объект 1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44463" y="0"/>
            <a:ext cx="741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1650"/>
            <a:ext cx="82296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A12408-2C4F-4F9E-A71D-A21835908921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2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5FAFEB-D40A-4737-903F-596C3BD37291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8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7" r:id="rId1"/>
    <p:sldLayoutId id="2147484988" r:id="rId2"/>
    <p:sldLayoutId id="2147484989" r:id="rId3"/>
    <p:sldLayoutId id="2147484990" r:id="rId4"/>
    <p:sldLayoutId id="2147484991" r:id="rId5"/>
    <p:sldLayoutId id="2147484992" r:id="rId6"/>
    <p:sldLayoutId id="2147484993" r:id="rId7"/>
    <p:sldLayoutId id="2147484994" r:id="rId8"/>
    <p:sldLayoutId id="2147484995" r:id="rId9"/>
    <p:sldLayoutId id="2147484996" r:id="rId10"/>
    <p:sldLayoutId id="2147484997" r:id="rId11"/>
    <p:sldLayoutId id="2147484998" r:id="rId12"/>
    <p:sldLayoutId id="2147484999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SzPct val="120000"/>
        <a:buFont typeface="Tahoma" pitchFamily="34" charset="0"/>
        <a:buChar char="»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Wingdings" pitchFamily="2" charset="2"/>
        <a:buChar char="§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Arial" charset="0"/>
        <a:buChar char="•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Arial" charset="0"/>
        <a:buChar char="–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Arial" charset="0"/>
        <a:buChar char="»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Объект 1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44463" y="0"/>
            <a:ext cx="741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1650"/>
            <a:ext cx="82296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A12408-2C4F-4F9E-A71D-A21835908921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2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5FAFEB-D40A-4737-903F-596C3BD37291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7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1" r:id="rId1"/>
    <p:sldLayoutId id="2147485002" r:id="rId2"/>
    <p:sldLayoutId id="2147485003" r:id="rId3"/>
    <p:sldLayoutId id="2147485004" r:id="rId4"/>
    <p:sldLayoutId id="2147485005" r:id="rId5"/>
    <p:sldLayoutId id="2147485006" r:id="rId6"/>
    <p:sldLayoutId id="2147485007" r:id="rId7"/>
    <p:sldLayoutId id="2147485008" r:id="rId8"/>
    <p:sldLayoutId id="2147485009" r:id="rId9"/>
    <p:sldLayoutId id="2147485010" r:id="rId10"/>
    <p:sldLayoutId id="2147485011" r:id="rId11"/>
    <p:sldLayoutId id="2147485012" r:id="rId12"/>
    <p:sldLayoutId id="2147485013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SzPct val="120000"/>
        <a:buFont typeface="Tahoma" pitchFamily="34" charset="0"/>
        <a:buChar char="»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Wingdings" pitchFamily="2" charset="2"/>
        <a:buChar char="§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Arial" charset="0"/>
        <a:buChar char="•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Arial" charset="0"/>
        <a:buChar char="–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Arial" charset="0"/>
        <a:buChar char="»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Объект 1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44463" y="0"/>
            <a:ext cx="741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1650"/>
            <a:ext cx="82296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A12408-2C4F-4F9E-A71D-A21835908921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2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5FAFEB-D40A-4737-903F-596C3BD37291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5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  <p:sldLayoutId id="2147485016" r:id="rId2"/>
    <p:sldLayoutId id="2147485017" r:id="rId3"/>
    <p:sldLayoutId id="2147485018" r:id="rId4"/>
    <p:sldLayoutId id="2147485019" r:id="rId5"/>
    <p:sldLayoutId id="2147485020" r:id="rId6"/>
    <p:sldLayoutId id="2147485021" r:id="rId7"/>
    <p:sldLayoutId id="2147485022" r:id="rId8"/>
    <p:sldLayoutId id="2147485023" r:id="rId9"/>
    <p:sldLayoutId id="2147485024" r:id="rId10"/>
    <p:sldLayoutId id="2147485025" r:id="rId11"/>
    <p:sldLayoutId id="2147485026" r:id="rId12"/>
    <p:sldLayoutId id="2147485027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SzPct val="120000"/>
        <a:buFont typeface="Tahoma" pitchFamily="34" charset="0"/>
        <a:buChar char="»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Wingdings" pitchFamily="2" charset="2"/>
        <a:buChar char="§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Arial" charset="0"/>
        <a:buChar char="•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Arial" charset="0"/>
        <a:buChar char="–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Arial" charset="0"/>
        <a:buChar char="»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Объект 1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44463" y="0"/>
            <a:ext cx="741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1650"/>
            <a:ext cx="82296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A12408-2C4F-4F9E-A71D-A21835908921}" type="datetime1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2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5FAFEB-D40A-4737-903F-596C3BD37291}" type="slidenum">
              <a:rPr lang="ru-RU">
                <a:solidFill>
                  <a:srgbClr val="595959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9595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8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9" r:id="rId1"/>
    <p:sldLayoutId id="2147485030" r:id="rId2"/>
    <p:sldLayoutId id="2147485031" r:id="rId3"/>
    <p:sldLayoutId id="2147485032" r:id="rId4"/>
    <p:sldLayoutId id="2147485033" r:id="rId5"/>
    <p:sldLayoutId id="2147485034" r:id="rId6"/>
    <p:sldLayoutId id="2147485035" r:id="rId7"/>
    <p:sldLayoutId id="2147485036" r:id="rId8"/>
    <p:sldLayoutId id="2147485037" r:id="rId9"/>
    <p:sldLayoutId id="2147485038" r:id="rId10"/>
    <p:sldLayoutId id="2147485039" r:id="rId11"/>
    <p:sldLayoutId id="2147485040" r:id="rId12"/>
    <p:sldLayoutId id="2147485041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SzPct val="120000"/>
        <a:buFont typeface="Tahoma" pitchFamily="34" charset="0"/>
        <a:buChar char="»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Wingdings" pitchFamily="2" charset="2"/>
        <a:buChar char="§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Arial" charset="0"/>
        <a:buChar char="•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Arial" charset="0"/>
        <a:buChar char="–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66D3C"/>
        </a:buClr>
        <a:buFont typeface="Arial" charset="0"/>
        <a:buChar char="»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778" tIns="47889" rIns="95778" bIns="4788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500">
                <a:latin typeface="Arial" pitchFamily="34" charset="0"/>
              </a:defRPr>
            </a:lvl1pPr>
          </a:lstStyle>
          <a:p>
            <a:pPr>
              <a:defRPr/>
            </a:pPr>
            <a:fld id="{FCA0B431-0F78-449A-BC90-FE4CA6156FB7}" type="datetime1">
              <a:rPr lang="ru-RU">
                <a:solidFill>
                  <a:srgbClr val="000000"/>
                </a:solidFill>
              </a:rPr>
              <a:pPr>
                <a:defRPr/>
              </a:pPr>
              <a:t>25.04.2014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9031" y="593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778" tIns="47889" rIns="95778" bIns="478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2100" b="1">
                <a:solidFill>
                  <a:srgbClr val="CC33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EA7FA17-156C-427E-8532-308DADA92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5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3" r:id="rId1"/>
    <p:sldLayoutId id="2147485044" r:id="rId2"/>
    <p:sldLayoutId id="2147485045" r:id="rId3"/>
    <p:sldLayoutId id="2147485046" r:id="rId4"/>
    <p:sldLayoutId id="2147485047" r:id="rId5"/>
    <p:sldLayoutId id="2147485048" r:id="rId6"/>
    <p:sldLayoutId id="2147485049" r:id="rId7"/>
    <p:sldLayoutId id="2147485050" r:id="rId8"/>
    <p:sldLayoutId id="2147485051" r:id="rId9"/>
    <p:sldLayoutId id="2147485052" r:id="rId10"/>
    <p:sldLayoutId id="2147485053" r:id="rId11"/>
    <p:sldLayoutId id="2147485054" r:id="rId12"/>
    <p:sldLayoutId id="2147485055" r:id="rId13"/>
    <p:sldLayoutId id="2147485056" r:id="rId14"/>
  </p:sldLayoutIdLst>
  <p:hf sldNum="0" hdr="0" ft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CC3300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CC3300"/>
          </a:solidFill>
          <a:latin typeface="Arial" pitchFamily="34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CC3300"/>
          </a:solidFill>
          <a:latin typeface="Arial" pitchFamily="34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CC3300"/>
          </a:solidFill>
          <a:latin typeface="Arial" pitchFamily="34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900" b="1">
          <a:solidFill>
            <a:srgbClr val="CC3300"/>
          </a:solidFill>
          <a:latin typeface="Arial" pitchFamily="34" charset="0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2900" b="1">
          <a:solidFill>
            <a:srgbClr val="CC3300"/>
          </a:solidFill>
          <a:latin typeface="Arial" pitchFamily="34" charset="0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2900" b="1">
          <a:solidFill>
            <a:srgbClr val="CC3300"/>
          </a:solidFill>
          <a:latin typeface="Arial" pitchFamily="34" charset="0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2900" b="1">
          <a:solidFill>
            <a:srgbClr val="CC3300"/>
          </a:solidFill>
          <a:latin typeface="Arial" pitchFamily="34" charset="0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2900" b="1">
          <a:solidFill>
            <a:srgbClr val="CC3300"/>
          </a:solidFill>
          <a:latin typeface="Arial" pitchFamily="34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96975" indent="-239713" algn="l" defTabSz="957263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114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686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58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30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778" tIns="47889" rIns="95778" bIns="4788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500"/>
            </a:lvl1pPr>
          </a:lstStyle>
          <a:p>
            <a:pPr>
              <a:defRPr/>
            </a:pPr>
            <a:fld id="{7B1F72E3-B6E5-4708-B8F0-471C11C8077F}" type="datetime1">
              <a:rPr lang="ru-RU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25.04.2014</a:t>
            </a:fld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9031" y="593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778" tIns="47889" rIns="95778" bIns="478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2100" b="1">
                <a:solidFill>
                  <a:srgbClr val="CC3300"/>
                </a:solidFill>
              </a:defRPr>
            </a:lvl1pPr>
          </a:lstStyle>
          <a:p>
            <a:pPr>
              <a:defRPr/>
            </a:pPr>
            <a:fld id="{69FFDABE-4D9C-4606-8486-B7D2456D536E}" type="slidenum">
              <a:rPr lang="ru-RU">
                <a:latin typeface="Arial" pitchFamily="34" charset="0"/>
              </a:rPr>
              <a:pPr>
                <a:defRPr/>
              </a:pPr>
              <a:t>‹#›</a:t>
            </a:fld>
            <a:endParaRPr lang="ru-RU"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72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6" r:id="rId1"/>
    <p:sldLayoutId id="2147485087" r:id="rId2"/>
    <p:sldLayoutId id="2147485088" r:id="rId3"/>
    <p:sldLayoutId id="2147485089" r:id="rId4"/>
    <p:sldLayoutId id="2147485090" r:id="rId5"/>
    <p:sldLayoutId id="2147485091" r:id="rId6"/>
    <p:sldLayoutId id="2147485092" r:id="rId7"/>
    <p:sldLayoutId id="2147485093" r:id="rId8"/>
    <p:sldLayoutId id="2147485094" r:id="rId9"/>
    <p:sldLayoutId id="2147485095" r:id="rId10"/>
    <p:sldLayoutId id="2147485096" r:id="rId11"/>
    <p:sldLayoutId id="2147485097" r:id="rId12"/>
    <p:sldLayoutId id="2147485098" r:id="rId13"/>
    <p:sldLayoutId id="2147485099" r:id="rId14"/>
    <p:sldLayoutId id="2147485100" r:id="rId15"/>
    <p:sldLayoutId id="2147485101" r:id="rId16"/>
  </p:sldLayoutIdLst>
  <p:hf sldNum="0" hdr="0" ftr="0" dt="0"/>
  <p:txStyles>
    <p:titleStyle>
      <a:lvl1pPr algn="l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CC3300"/>
          </a:solidFill>
          <a:latin typeface="+mj-lt"/>
          <a:ea typeface="+mj-ea"/>
          <a:cs typeface="+mj-cs"/>
        </a:defRPr>
      </a:lvl1pPr>
      <a:lvl2pPr algn="l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CC3300"/>
          </a:solidFill>
          <a:latin typeface="Arial" pitchFamily="34" charset="0"/>
        </a:defRPr>
      </a:lvl2pPr>
      <a:lvl3pPr algn="l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CC3300"/>
          </a:solidFill>
          <a:latin typeface="Arial" pitchFamily="34" charset="0"/>
        </a:defRPr>
      </a:lvl3pPr>
      <a:lvl4pPr algn="l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CC3300"/>
          </a:solidFill>
          <a:latin typeface="Arial" pitchFamily="34" charset="0"/>
        </a:defRPr>
      </a:lvl4pPr>
      <a:lvl5pPr algn="l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CC3300"/>
          </a:solidFill>
          <a:latin typeface="Arial" pitchFamily="34" charset="0"/>
        </a:defRPr>
      </a:lvl5pPr>
      <a:lvl6pPr marL="457200" algn="l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CC3300"/>
          </a:solidFill>
          <a:latin typeface="Arial" pitchFamily="34" charset="0"/>
        </a:defRPr>
      </a:lvl6pPr>
      <a:lvl7pPr marL="914400" algn="l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CC3300"/>
          </a:solidFill>
          <a:latin typeface="Arial" pitchFamily="34" charset="0"/>
        </a:defRPr>
      </a:lvl7pPr>
      <a:lvl8pPr marL="1371600" algn="l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CC3300"/>
          </a:solidFill>
          <a:latin typeface="Arial" pitchFamily="34" charset="0"/>
        </a:defRPr>
      </a:lvl8pPr>
      <a:lvl9pPr marL="1828800" algn="l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CC3300"/>
          </a:solidFill>
          <a:latin typeface="Arial" pitchFamily="34" charset="0"/>
        </a:defRPr>
      </a:lvl9pPr>
    </p:titleStyle>
    <p:bodyStyle>
      <a:lvl1pPr marL="358775" indent="-358775" algn="l" defTabSz="957263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96975" indent="-239713" algn="l" defTabSz="957263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76400" indent="-239713" algn="l" defTabSz="957263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1542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114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686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58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30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90500"/>
            <a:ext cx="70580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78" tIns="47889" rIns="95778" bIns="478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78" tIns="47889" rIns="95778" bIns="478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78" tIns="47889" rIns="95778" bIns="4788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5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526ED81-405E-4501-B7E7-C06A66D7D899}" type="datetime1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78" tIns="47889" rIns="95778" bIns="47889" numCol="1" anchor="t" anchorCtr="0" compatLnSpc="1">
            <a:prstTxWarp prst="textNoShape">
              <a:avLst/>
            </a:prstTxWarp>
          </a:bodyPr>
          <a:lstStyle>
            <a:lvl1pPr algn="ctr" defTabSz="957263">
              <a:defRPr sz="15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5950" y="5032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78" tIns="47889" rIns="95778" bIns="47889" numCol="1" anchor="t" anchorCtr="0" compatLnSpc="1">
            <a:prstTxWarp prst="textNoShape">
              <a:avLst/>
            </a:prstTxWarp>
          </a:bodyPr>
          <a:lstStyle>
            <a:lvl1pPr algn="r" defTabSz="957263">
              <a:defRPr sz="2700" b="1">
                <a:solidFill>
                  <a:srgbClr val="CC33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DE3D635-8738-4D82-A06B-0556FBB36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42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3" r:id="rId1"/>
    <p:sldLayoutId id="2147485104" r:id="rId2"/>
    <p:sldLayoutId id="2147485105" r:id="rId3"/>
    <p:sldLayoutId id="2147485106" r:id="rId4"/>
    <p:sldLayoutId id="2147485107" r:id="rId5"/>
    <p:sldLayoutId id="2147485108" r:id="rId6"/>
    <p:sldLayoutId id="2147485109" r:id="rId7"/>
    <p:sldLayoutId id="2147485110" r:id="rId8"/>
    <p:sldLayoutId id="2147485111" r:id="rId9"/>
    <p:sldLayoutId id="2147485112" r:id="rId10"/>
    <p:sldLayoutId id="2147485113" r:id="rId11"/>
    <p:sldLayoutId id="2147485114" r:id="rId12"/>
    <p:sldLayoutId id="2147485115" r:id="rId13"/>
    <p:sldLayoutId id="2147485116" r:id="rId14"/>
    <p:sldLayoutId id="2147485117" r:id="rId15"/>
  </p:sldLayoutIdLst>
  <p:hf sldNum="0" hdr="0" ftr="0" dt="0"/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5pPr>
      <a:lvl6pPr marL="4572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6pPr>
      <a:lvl7pPr marL="9144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7pPr>
      <a:lvl8pPr marL="13716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8pPr>
      <a:lvl9pPr marL="18288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lr>
          <a:srgbClr val="F3750D"/>
        </a:buClr>
        <a:buSzPct val="150000"/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Clr>
          <a:srgbClr val="F3750D"/>
        </a:buClr>
        <a:buSzPct val="120000"/>
        <a:buFont typeface="Wingdings" pitchFamily="2" charset="2"/>
        <a:buChar char="§"/>
        <a:defRPr sz="2900">
          <a:solidFill>
            <a:schemeClr val="tx1"/>
          </a:solidFill>
          <a:latin typeface="+mn-lt"/>
        </a:defRPr>
      </a:lvl2pPr>
      <a:lvl3pPr marL="1196975" indent="-239713" algn="l" defTabSz="957263" rtl="0" eaLnBrk="0" fontAlgn="base" hangingPunct="0">
        <a:spcBef>
          <a:spcPct val="20000"/>
        </a:spcBef>
        <a:spcAft>
          <a:spcPct val="0"/>
        </a:spcAft>
        <a:buClr>
          <a:srgbClr val="F3750D"/>
        </a:buClr>
        <a:buFont typeface="Arial" charset="0"/>
        <a:buChar char="•"/>
        <a:defRPr sz="2500">
          <a:solidFill>
            <a:schemeClr val="tx1"/>
          </a:solidFill>
          <a:latin typeface="+mn-lt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lr>
          <a:srgbClr val="F3750D"/>
        </a:buClr>
        <a:buFont typeface="Arial" charset="0"/>
        <a:buChar char="–"/>
        <a:defRPr sz="2100">
          <a:solidFill>
            <a:schemeClr val="tx1"/>
          </a:solidFill>
          <a:latin typeface="+mn-lt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114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686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58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30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6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#Par31"/><Relationship Id="rId2" Type="http://schemas.openxmlformats.org/officeDocument/2006/relationships/hyperlink" Target="consultantplus://offline/ref=6F7C4F7F0168AAC4FA7AD2450C173D42F6B6AFEA5867DF189A146282E44E31A7BACF75A20412720CuC6EI" TargetMode="External"/><Relationship Id="rId1" Type="http://schemas.openxmlformats.org/officeDocument/2006/relationships/slideLayout" Target="../slideLayouts/slideLayout57.xml"/><Relationship Id="rId4" Type="http://schemas.openxmlformats.org/officeDocument/2006/relationships/hyperlink" Target="consultantplus://offline/ref=6F7C4F7F0168AAC4FA7AD2450C173D42FEB5A2E85E658212924D6E80uE63I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2B981900B0DD51D2C3029DB8511AB3E26E1EF6E9B13FB2A5C3CE4C69932AO5M" TargetMode="External"/><Relationship Id="rId1" Type="http://schemas.openxmlformats.org/officeDocument/2006/relationships/slideLayout" Target="../slideLayouts/slideLayout8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2B981900B0DD51D2C3029DB8511AB3E26E1EF6E9B13FB2A5C3CE4C69932AO5M" TargetMode="External"/><Relationship Id="rId1" Type="http://schemas.openxmlformats.org/officeDocument/2006/relationships/slideLayout" Target="../slideLayouts/slideLayout8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2B981900B0DD51D2C3029DB8511AB3E26E1EF6E9B13FB2A5C3CE4C6993A505177508E875B795A59624O1M" TargetMode="External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main?base=LAW;n=117587;fld=134;dst=100368" TargetMode="External"/><Relationship Id="rId1" Type="http://schemas.openxmlformats.org/officeDocument/2006/relationships/slideLayout" Target="../slideLayouts/slideLayout8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#Par31"/><Relationship Id="rId2" Type="http://schemas.openxmlformats.org/officeDocument/2006/relationships/hyperlink" Target="consultantplus://offline/ref=6F7C4F7F0168AAC4FA7AD2450C173D42F6B6AFEA5867DF189A146282E44E31A7BACF75A20412720CuC6EI" TargetMode="External"/><Relationship Id="rId1" Type="http://schemas.openxmlformats.org/officeDocument/2006/relationships/slideLayout" Target="../slideLayouts/slideLayout97.xml"/><Relationship Id="rId4" Type="http://schemas.openxmlformats.org/officeDocument/2006/relationships/hyperlink" Target="consultantplus://offline/ref=6F7C4F7F0168AAC4FA7AD2450C173D42FEB5A2E85E658212924D6E80uE63I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consultantplus://offline/ref=2B981900B0DD51D2C3029DB8511AB3E26E1EF6E9B13FB2A5C3CE4C69932AO5M" TargetMode="External"/><Relationship Id="rId1" Type="http://schemas.openxmlformats.org/officeDocument/2006/relationships/slideLayout" Target="../slideLayouts/slideLayout8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main?base=LAW;n=117587;fld=134;dst=100163" TargetMode="External"/><Relationship Id="rId2" Type="http://schemas.openxmlformats.org/officeDocument/2006/relationships/hyperlink" Target="consultantplus://offline/main?base=LAW;n=118591;fld=134;dst=100075" TargetMode="External"/><Relationship Id="rId1" Type="http://schemas.openxmlformats.org/officeDocument/2006/relationships/slideLayout" Target="../slideLayouts/slideLayout83.xml"/><Relationship Id="rId4" Type="http://schemas.openxmlformats.org/officeDocument/2006/relationships/hyperlink" Target="consultantplus://offline/ref=2B981900B0DD51D2C3029DB8511AB3E26E1EF6E9B13FB2A5C3CE4C6993A505177508E875B795A79624OAM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image" Target="../media/image8.e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mailto:academy@it.ru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cademy.it.ru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Заголовок 1"/>
          <p:cNvSpPr>
            <a:spLocks noGrp="1"/>
          </p:cNvSpPr>
          <p:nvPr>
            <p:ph type="ctrTitle"/>
          </p:nvPr>
        </p:nvSpPr>
        <p:spPr>
          <a:xfrm>
            <a:off x="3347865" y="1197051"/>
            <a:ext cx="5400600" cy="2016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b="1" dirty="0" smtClean="0">
                <a:solidFill>
                  <a:srgbClr val="CC3300"/>
                </a:solidFill>
                <a:latin typeface="Arial" charset="0"/>
                <a:cs typeface="Arial" charset="0"/>
              </a:rPr>
              <a:t>Обеспечение </a:t>
            </a:r>
            <a:r>
              <a:rPr lang="ru-RU" altLang="ru-RU" sz="2800" b="1" dirty="0">
                <a:solidFill>
                  <a:srgbClr val="CC3300"/>
                </a:solidFill>
                <a:latin typeface="Arial" charset="0"/>
                <a:cs typeface="Arial" charset="0"/>
              </a:rPr>
              <a:t>безопасности персональных </a:t>
            </a:r>
            <a:r>
              <a:rPr lang="ru-RU" altLang="ru-RU" sz="2800" b="1" dirty="0" smtClean="0">
                <a:solidFill>
                  <a:srgbClr val="CC3300"/>
                </a:solidFill>
                <a:latin typeface="Arial" charset="0"/>
                <a:cs typeface="Arial" charset="0"/>
              </a:rPr>
              <a:t>данных при их обработке в </a:t>
            </a:r>
            <a:r>
              <a:rPr lang="ru-RU" altLang="ru-RU" sz="2800" b="1" dirty="0" err="1" smtClean="0">
                <a:solidFill>
                  <a:srgbClr val="CC3300"/>
                </a:solidFill>
                <a:latin typeface="Arial" charset="0"/>
                <a:cs typeface="Arial" charset="0"/>
              </a:rPr>
              <a:t>ИСПДн</a:t>
            </a:r>
            <a:r>
              <a:rPr lang="ru-RU" altLang="ru-RU" sz="2800" b="1" dirty="0" smtClean="0">
                <a:solidFill>
                  <a:srgbClr val="CC3300"/>
                </a:solidFill>
                <a:latin typeface="Arial" charset="0"/>
                <a:cs typeface="Arial" charset="0"/>
              </a:rPr>
              <a:t> образовательных учреждений</a:t>
            </a:r>
            <a:endParaRPr lang="ru-RU" altLang="ru-RU" sz="2800" b="1" dirty="0">
              <a:solidFill>
                <a:srgbClr val="CC33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250832" y="5300663"/>
            <a:ext cx="57626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D3C"/>
              </a:buClr>
              <a:buSzPct val="120000"/>
              <a:buFont typeface="Tahom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D3C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D3C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D3C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D3C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66D3C"/>
              </a:buClr>
              <a:buSzPct val="120000"/>
              <a:buFont typeface="Tahoma" pitchFamily="34" charset="0"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Семенихин Игорь Викторович</a:t>
            </a:r>
            <a:endParaRPr kumimoji="0" lang="en-US" altLang="ru-RU" sz="16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66D3C"/>
              </a:buClr>
              <a:buSzPct val="120000"/>
              <a:buFont typeface="Tahoma" pitchFamily="34" charset="0"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Заведующий кафедрой Информационной безопасности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66D3C"/>
              </a:buClr>
              <a:buSzPct val="120000"/>
              <a:buFont typeface="Tahoma" pitchFamily="34" charset="0"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кандидат военных наук, доцент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66D3C"/>
              </a:buClr>
              <a:buSzPct val="120000"/>
              <a:buFont typeface="Tahoma" pitchFamily="34" charset="0"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ISemenikhin@it.ru</a:t>
            </a: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96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213" y="0"/>
            <a:ext cx="68453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b="1" smtClean="0">
                <a:solidFill>
                  <a:srgbClr val="7F7F7F"/>
                </a:solidFill>
                <a:latin typeface="Arial" charset="0"/>
              </a:rPr>
              <a:t>Перечень сведений </a:t>
            </a:r>
            <a:br>
              <a:rPr lang="ru-RU" altLang="ru-RU" b="1" smtClean="0">
                <a:solidFill>
                  <a:srgbClr val="7F7F7F"/>
                </a:solidFill>
                <a:latin typeface="Arial" charset="0"/>
              </a:rPr>
            </a:br>
            <a:r>
              <a:rPr lang="ru-RU" altLang="ru-RU" b="1" smtClean="0">
                <a:solidFill>
                  <a:srgbClr val="7F7F7F"/>
                </a:solidFill>
                <a:latin typeface="Arial" charset="0"/>
              </a:rPr>
              <a:t>конфиденциального характера</a:t>
            </a:r>
            <a:endParaRPr lang="ru-RU" altLang="ru-RU" i="1" smtClean="0">
              <a:solidFill>
                <a:srgbClr val="7F7F7F"/>
              </a:solidFill>
              <a:latin typeface="Arial" charset="0"/>
            </a:endParaRPr>
          </a:p>
        </p:txBody>
      </p:sp>
      <p:sp>
        <p:nvSpPr>
          <p:cNvPr id="112644" name="Text Box 3"/>
          <p:cNvSpPr txBox="1">
            <a:spLocks noChangeArrowheads="1"/>
          </p:cNvSpPr>
          <p:nvPr/>
        </p:nvSpPr>
        <p:spPr bwMode="auto">
          <a:xfrm>
            <a:off x="5292726" y="6435801"/>
            <a:ext cx="37068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 eaLnBrk="0" hangingPunct="0"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57263" eaLnBrk="0" hangingPunct="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57263" eaLnBrk="0" hangingPunct="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57263" eaLnBrk="0" hangingPunct="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57263" eaLnBrk="0" hangingPunct="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1200" i="1" dirty="0" smtClean="0">
                <a:solidFill>
                  <a:srgbClr val="595959">
                    <a:lumMod val="50000"/>
                  </a:srgbClr>
                </a:solidFill>
              </a:rPr>
              <a:t>Указ Президента РФ № 188 от 6 марта 1997</a:t>
            </a: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325438" y="2133601"/>
            <a:ext cx="8674100" cy="391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8" tIns="47889" rIns="95778" bIns="47889">
            <a:spAutoFit/>
          </a:bodyPr>
          <a:lstStyle>
            <a:lvl1pPr marL="265113" indent="-265113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C3300"/>
              </a:buClr>
              <a:buFont typeface="Wingdings" pitchFamily="2" charset="2"/>
              <a:buChar char="§"/>
            </a:pPr>
            <a:r>
              <a:rPr lang="ru-RU" altLang="ru-RU" sz="2000" dirty="0">
                <a:solidFill>
                  <a:prstClr val="white">
                    <a:lumMod val="50000"/>
                  </a:prstClr>
                </a:solidFill>
                <a:latin typeface="Arial" charset="0"/>
              </a:rPr>
              <a:t>Сведения, связанные с профессиональной деятельностью, доступ к которым ограничен в соответствии с Конституцией РФ и федеральными законами (</a:t>
            </a:r>
            <a:r>
              <a:rPr lang="ru-RU" altLang="ru-RU" sz="2000" b="1" i="1" dirty="0">
                <a:solidFill>
                  <a:prstClr val="white">
                    <a:lumMod val="50000"/>
                  </a:prstClr>
                </a:solidFill>
                <a:latin typeface="Arial" charset="0"/>
              </a:rPr>
              <a:t>врачебная, нотариальная, адвокатская тайна, тайна переписки, телефонных переговоров, почтовых отправлений, телеграфных или иных сообщений</a:t>
            </a:r>
            <a:r>
              <a:rPr lang="ru-RU" altLang="ru-RU" sz="2000" dirty="0">
                <a:solidFill>
                  <a:prstClr val="white">
                    <a:lumMod val="50000"/>
                  </a:prstClr>
                </a:solidFill>
                <a:latin typeface="Arial" charset="0"/>
              </a:rPr>
              <a:t> и так далее).</a:t>
            </a:r>
          </a:p>
          <a:p>
            <a:pPr algn="just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C3300"/>
              </a:buClr>
              <a:buFont typeface="Wingdings" pitchFamily="2" charset="2"/>
              <a:buChar char="§"/>
            </a:pPr>
            <a:r>
              <a:rPr lang="ru-RU" altLang="ru-RU" sz="2000" dirty="0">
                <a:solidFill>
                  <a:prstClr val="white">
                    <a:lumMod val="50000"/>
                  </a:prstClr>
                </a:solidFill>
                <a:latin typeface="Arial" charset="0"/>
              </a:rPr>
              <a:t>Сведения, связанные с коммерческой деятельностью, доступ к которым ограничен в соответствии с Гражданским кодексом Российской Федерации и федеральными законами (</a:t>
            </a:r>
            <a:r>
              <a:rPr lang="ru-RU" altLang="ru-RU" sz="2000" b="1" i="1" dirty="0">
                <a:solidFill>
                  <a:prstClr val="white">
                    <a:lumMod val="50000"/>
                  </a:prstClr>
                </a:solidFill>
                <a:latin typeface="Arial" charset="0"/>
              </a:rPr>
              <a:t>коммерческая тайна</a:t>
            </a:r>
            <a:r>
              <a:rPr lang="ru-RU" altLang="ru-RU" sz="2000" dirty="0">
                <a:solidFill>
                  <a:prstClr val="white">
                    <a:lumMod val="50000"/>
                  </a:prstClr>
                </a:solidFill>
                <a:latin typeface="Arial" charset="0"/>
              </a:rPr>
              <a:t>).</a:t>
            </a:r>
          </a:p>
          <a:p>
            <a:pPr algn="just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C3300"/>
              </a:buClr>
              <a:buFont typeface="Wingdings" pitchFamily="2" charset="2"/>
              <a:buChar char="§"/>
            </a:pPr>
            <a:r>
              <a:rPr lang="ru-RU" altLang="ru-RU" sz="2000" dirty="0">
                <a:solidFill>
                  <a:prstClr val="white">
                    <a:lumMod val="50000"/>
                  </a:prstClr>
                </a:solidFill>
                <a:latin typeface="Arial" charset="0"/>
              </a:rPr>
              <a:t>Сведения о сущности изобретения, полезной модели или промышленного образца до официальной публикации информации о них.</a:t>
            </a:r>
          </a:p>
        </p:txBody>
      </p:sp>
    </p:spTree>
    <p:extLst>
      <p:ext uri="{BB962C8B-B14F-4D97-AF65-F5344CB8AC3E}">
        <p14:creationId xmlns:p14="http://schemas.microsoft.com/office/powerpoint/2010/main" val="2209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AutoShape 7"/>
          <p:cNvSpPr>
            <a:spLocks noChangeArrowheads="1"/>
          </p:cNvSpPr>
          <p:nvPr/>
        </p:nvSpPr>
        <p:spPr bwMode="auto">
          <a:xfrm>
            <a:off x="285750" y="4059238"/>
            <a:ext cx="8686800" cy="12700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5778" tIns="47889" rIns="95778" bIns="47889" anchor="ctr"/>
          <a:lstStyle/>
          <a:p>
            <a:endParaRPr lang="ru-RU">
              <a:solidFill>
                <a:srgbClr val="595959"/>
              </a:solidFill>
            </a:endParaRPr>
          </a:p>
        </p:txBody>
      </p:sp>
      <p:sp>
        <p:nvSpPr>
          <p:cNvPr id="147459" name="AutoShape 16"/>
          <p:cNvSpPr>
            <a:spLocks noChangeArrowheads="1"/>
          </p:cNvSpPr>
          <p:nvPr/>
        </p:nvSpPr>
        <p:spPr bwMode="auto">
          <a:xfrm>
            <a:off x="2484480" y="4741863"/>
            <a:ext cx="1544637" cy="5635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5778" tIns="47889" rIns="95778" bIns="47889" anchor="ctr"/>
          <a:lstStyle/>
          <a:p>
            <a:endParaRPr lang="ru-RU">
              <a:solidFill>
                <a:srgbClr val="595959"/>
              </a:solidFill>
            </a:endParaRPr>
          </a:p>
        </p:txBody>
      </p:sp>
      <p:sp>
        <p:nvSpPr>
          <p:cNvPr id="147460" name="AutoShape 3"/>
          <p:cNvSpPr>
            <a:spLocks noChangeArrowheads="1"/>
          </p:cNvSpPr>
          <p:nvPr/>
        </p:nvSpPr>
        <p:spPr bwMode="auto">
          <a:xfrm>
            <a:off x="304842" y="1662113"/>
            <a:ext cx="8729663" cy="12700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5778" tIns="47889" rIns="95778" bIns="47889" anchor="ctr"/>
          <a:lstStyle/>
          <a:p>
            <a:endParaRPr lang="ru-RU">
              <a:solidFill>
                <a:srgbClr val="595959"/>
              </a:solidFill>
            </a:endParaRPr>
          </a:p>
        </p:txBody>
      </p:sp>
      <p:sp>
        <p:nvSpPr>
          <p:cNvPr id="147461" name="Text Box 4"/>
          <p:cNvSpPr txBox="1">
            <a:spLocks noChangeArrowheads="1"/>
          </p:cNvSpPr>
          <p:nvPr/>
        </p:nvSpPr>
        <p:spPr bwMode="auto">
          <a:xfrm>
            <a:off x="428667" y="1817729"/>
            <a:ext cx="3317875" cy="102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8" tIns="47889" rIns="95778" bIns="478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1F497D"/>
                </a:solidFill>
                <a:latin typeface="Arial" charset="0"/>
              </a:rPr>
              <a:t>Конвенции и иные международные договора</a:t>
            </a:r>
          </a:p>
        </p:txBody>
      </p:sp>
      <p:sp>
        <p:nvSpPr>
          <p:cNvPr id="147462" name="AutoShape 5"/>
          <p:cNvSpPr>
            <a:spLocks noChangeArrowheads="1"/>
          </p:cNvSpPr>
          <p:nvPr/>
        </p:nvSpPr>
        <p:spPr bwMode="auto">
          <a:xfrm>
            <a:off x="304842" y="3089275"/>
            <a:ext cx="8697913" cy="715963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5778" tIns="47889" rIns="95778" bIns="47889" anchor="ctr"/>
          <a:lstStyle/>
          <a:p>
            <a:endParaRPr lang="ru-RU">
              <a:solidFill>
                <a:srgbClr val="595959"/>
              </a:solidFill>
            </a:endParaRPr>
          </a:p>
        </p:txBody>
      </p:sp>
      <p:sp>
        <p:nvSpPr>
          <p:cNvPr id="147463" name="Text Box 6"/>
          <p:cNvSpPr txBox="1">
            <a:spLocks noChangeArrowheads="1"/>
          </p:cNvSpPr>
          <p:nvPr/>
        </p:nvSpPr>
        <p:spPr bwMode="auto">
          <a:xfrm>
            <a:off x="374692" y="3227388"/>
            <a:ext cx="33178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8" tIns="47889" rIns="95778" bIns="478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1F497D"/>
                </a:solidFill>
                <a:latin typeface="Arial" charset="0"/>
              </a:rPr>
              <a:t>Законы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355642" y="4338722"/>
            <a:ext cx="33178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8" tIns="47889" rIns="95778" bIns="478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1F497D"/>
                </a:solidFill>
                <a:latin typeface="Arial" charset="0"/>
              </a:rPr>
              <a:t>Постановления правительства</a:t>
            </a:r>
          </a:p>
        </p:txBody>
      </p:sp>
      <p:sp>
        <p:nvSpPr>
          <p:cNvPr id="147465" name="AutoShape 9"/>
          <p:cNvSpPr>
            <a:spLocks noChangeArrowheads="1"/>
          </p:cNvSpPr>
          <p:nvPr/>
        </p:nvSpPr>
        <p:spPr bwMode="auto">
          <a:xfrm>
            <a:off x="285750" y="5494338"/>
            <a:ext cx="8675688" cy="12700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5778" tIns="47889" rIns="95778" bIns="47889" anchor="ctr"/>
          <a:lstStyle/>
          <a:p>
            <a:endParaRPr lang="ru-RU">
              <a:solidFill>
                <a:srgbClr val="595959"/>
              </a:solidFill>
            </a:endParaRP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374692" y="5636434"/>
            <a:ext cx="2307675" cy="102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78" tIns="47889" rIns="95778" bIns="478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1F497D"/>
                </a:solidFill>
                <a:latin typeface="Arial" charset="0"/>
              </a:rPr>
              <a:t>Приказы</a:t>
            </a:r>
          </a:p>
          <a:p>
            <a:pPr eaLnBrk="1" hangingPunct="1"/>
            <a:r>
              <a:rPr lang="ru-RU" sz="2000" b="1" dirty="0">
                <a:solidFill>
                  <a:srgbClr val="1F497D"/>
                </a:solidFill>
                <a:latin typeface="Arial" charset="0"/>
              </a:rPr>
              <a:t>и иные документы</a:t>
            </a:r>
          </a:p>
        </p:txBody>
      </p:sp>
      <p:sp>
        <p:nvSpPr>
          <p:cNvPr id="147467" name="AutoShape 11"/>
          <p:cNvSpPr>
            <a:spLocks noChangeArrowheads="1"/>
          </p:cNvSpPr>
          <p:nvPr/>
        </p:nvSpPr>
        <p:spPr bwMode="auto">
          <a:xfrm>
            <a:off x="5283205" y="1712913"/>
            <a:ext cx="3575050" cy="11303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5778" tIns="47889" rIns="95778" bIns="47889" anchor="ctr"/>
          <a:lstStyle/>
          <a:p>
            <a:endParaRPr lang="ru-RU">
              <a:solidFill>
                <a:srgbClr val="595959"/>
              </a:solidFill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5453085" y="2090738"/>
            <a:ext cx="32353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8" tIns="47889" rIns="95778" bIns="478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C00000"/>
                </a:solidFill>
                <a:latin typeface="Arial" charset="0"/>
              </a:rPr>
              <a:t>Европейская конвенция</a:t>
            </a:r>
          </a:p>
        </p:txBody>
      </p:sp>
      <p:pic>
        <p:nvPicPr>
          <p:cNvPr id="14746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8" y="1746250"/>
            <a:ext cx="140811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70" name="AutoShape 14"/>
          <p:cNvSpPr>
            <a:spLocks noChangeArrowheads="1"/>
          </p:cNvSpPr>
          <p:nvPr/>
        </p:nvSpPr>
        <p:spPr bwMode="auto">
          <a:xfrm>
            <a:off x="3436939" y="3152775"/>
            <a:ext cx="5437187" cy="5715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5778" tIns="47889" rIns="95778" bIns="47889" anchor="ctr"/>
          <a:lstStyle/>
          <a:p>
            <a:endParaRPr lang="ru-RU">
              <a:solidFill>
                <a:srgbClr val="595959"/>
              </a:solidFill>
            </a:endParaRPr>
          </a:p>
        </p:txBody>
      </p:sp>
      <p:sp>
        <p:nvSpPr>
          <p:cNvPr id="147471" name="Text Box 15"/>
          <p:cNvSpPr txBox="1">
            <a:spLocks noChangeArrowheads="1"/>
          </p:cNvSpPr>
          <p:nvPr/>
        </p:nvSpPr>
        <p:spPr bwMode="auto">
          <a:xfrm>
            <a:off x="4716505" y="3227392"/>
            <a:ext cx="323532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8" tIns="47889" rIns="95778" bIns="478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b="1">
                <a:solidFill>
                  <a:srgbClr val="C00000"/>
                </a:solidFill>
                <a:latin typeface="Arial" charset="0"/>
              </a:rPr>
              <a:t>152-ФЗ от 27.07.2006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1000" b="1">
                <a:solidFill>
                  <a:srgbClr val="1F497D"/>
                </a:solidFill>
                <a:latin typeface="Arial" charset="0"/>
              </a:rPr>
              <a:t>(в редакции 261-ФЗ от 25.07.2011 г.)</a:t>
            </a:r>
          </a:p>
        </p:txBody>
      </p:sp>
      <p:sp>
        <p:nvSpPr>
          <p:cNvPr id="147472" name="AutoShape 16"/>
          <p:cNvSpPr>
            <a:spLocks noChangeArrowheads="1"/>
          </p:cNvSpPr>
          <p:nvPr/>
        </p:nvSpPr>
        <p:spPr bwMode="auto">
          <a:xfrm>
            <a:off x="4138655" y="4114800"/>
            <a:ext cx="1544637" cy="57943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5778" tIns="47889" rIns="95778" bIns="47889" anchor="ctr"/>
          <a:lstStyle/>
          <a:p>
            <a:endParaRPr lang="ru-RU">
              <a:solidFill>
                <a:srgbClr val="595959"/>
              </a:solidFill>
            </a:endParaRPr>
          </a:p>
        </p:txBody>
      </p:sp>
      <p:sp>
        <p:nvSpPr>
          <p:cNvPr id="147473" name="Text Box 17"/>
          <p:cNvSpPr txBox="1">
            <a:spLocks noChangeArrowheads="1"/>
          </p:cNvSpPr>
          <p:nvPr/>
        </p:nvSpPr>
        <p:spPr bwMode="auto">
          <a:xfrm>
            <a:off x="4230730" y="4165600"/>
            <a:ext cx="136048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8" tIns="47889" rIns="95778" bIns="478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solidFill>
                  <a:srgbClr val="C00000"/>
                </a:solidFill>
                <a:latin typeface="Arial" charset="0"/>
              </a:rPr>
              <a:t>№ 1119 от 01.11.2012</a:t>
            </a:r>
          </a:p>
        </p:txBody>
      </p:sp>
      <p:sp>
        <p:nvSpPr>
          <p:cNvPr id="147474" name="AutoShape 18"/>
          <p:cNvSpPr>
            <a:spLocks noChangeArrowheads="1"/>
          </p:cNvSpPr>
          <p:nvPr/>
        </p:nvSpPr>
        <p:spPr bwMode="auto">
          <a:xfrm>
            <a:off x="7445377" y="4119647"/>
            <a:ext cx="1430338" cy="5746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5778" tIns="47889" rIns="95778" bIns="47889" anchor="ctr"/>
          <a:lstStyle/>
          <a:p>
            <a:endParaRPr lang="ru-RU">
              <a:solidFill>
                <a:srgbClr val="595959"/>
              </a:solidFill>
            </a:endParaRPr>
          </a:p>
        </p:txBody>
      </p:sp>
      <p:sp>
        <p:nvSpPr>
          <p:cNvPr id="147475" name="Text Box 19"/>
          <p:cNvSpPr txBox="1">
            <a:spLocks noChangeArrowheads="1"/>
          </p:cNvSpPr>
          <p:nvPr/>
        </p:nvSpPr>
        <p:spPr bwMode="auto">
          <a:xfrm>
            <a:off x="7456488" y="4165600"/>
            <a:ext cx="14097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8" tIns="47889" rIns="95778" bIns="478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solidFill>
                  <a:srgbClr val="1F497D"/>
                </a:solidFill>
                <a:latin typeface="Arial" charset="0"/>
              </a:rPr>
              <a:t>№ 687 от 15.09.2008</a:t>
            </a:r>
          </a:p>
        </p:txBody>
      </p:sp>
      <p:sp>
        <p:nvSpPr>
          <p:cNvPr id="147476" name="AutoShape 20"/>
          <p:cNvSpPr>
            <a:spLocks noChangeArrowheads="1"/>
          </p:cNvSpPr>
          <p:nvPr/>
        </p:nvSpPr>
        <p:spPr bwMode="auto">
          <a:xfrm>
            <a:off x="5843588" y="4111625"/>
            <a:ext cx="1430337" cy="5730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5778" tIns="47889" rIns="95778" bIns="47889" anchor="ctr"/>
          <a:lstStyle/>
          <a:p>
            <a:endParaRPr lang="ru-RU">
              <a:solidFill>
                <a:srgbClr val="595959"/>
              </a:solidFill>
            </a:endParaRPr>
          </a:p>
        </p:txBody>
      </p:sp>
      <p:sp>
        <p:nvSpPr>
          <p:cNvPr id="147477" name="Text Box 21"/>
          <p:cNvSpPr txBox="1">
            <a:spLocks noChangeArrowheads="1"/>
          </p:cNvSpPr>
          <p:nvPr/>
        </p:nvSpPr>
        <p:spPr bwMode="auto">
          <a:xfrm>
            <a:off x="5861055" y="4172034"/>
            <a:ext cx="14176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8" tIns="47889" rIns="95778" bIns="478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solidFill>
                  <a:srgbClr val="1F497D"/>
                </a:solidFill>
                <a:latin typeface="Arial" charset="0"/>
              </a:rPr>
              <a:t>№ 512 от 06.07.2008</a:t>
            </a:r>
          </a:p>
        </p:txBody>
      </p:sp>
      <p:sp>
        <p:nvSpPr>
          <p:cNvPr id="147478" name="AutoShape 22"/>
          <p:cNvSpPr>
            <a:spLocks noChangeArrowheads="1"/>
          </p:cNvSpPr>
          <p:nvPr/>
        </p:nvSpPr>
        <p:spPr bwMode="auto">
          <a:xfrm>
            <a:off x="3550441" y="5563993"/>
            <a:ext cx="2157412" cy="338139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5778" tIns="47889" rIns="95778" bIns="47889" anchor="ctr"/>
          <a:lstStyle/>
          <a:p>
            <a:endParaRPr lang="ru-RU">
              <a:solidFill>
                <a:srgbClr val="595959"/>
              </a:solidFill>
            </a:endParaRPr>
          </a:p>
        </p:txBody>
      </p:sp>
      <p:sp>
        <p:nvSpPr>
          <p:cNvPr id="147479" name="Text Box 23"/>
          <p:cNvSpPr txBox="1">
            <a:spLocks noChangeArrowheads="1"/>
          </p:cNvSpPr>
          <p:nvPr/>
        </p:nvSpPr>
        <p:spPr bwMode="auto">
          <a:xfrm>
            <a:off x="3579175" y="5633064"/>
            <a:ext cx="2111375" cy="26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8" tIns="47889" rIns="95778" bIns="478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Arial" charset="0"/>
              </a:rPr>
              <a:t>РКН </a:t>
            </a:r>
            <a:r>
              <a:rPr lang="ru-RU" sz="1200" b="1" dirty="0" smtClean="0">
                <a:solidFill>
                  <a:srgbClr val="C00000"/>
                </a:solidFill>
                <a:latin typeface="Arial" charset="0"/>
              </a:rPr>
              <a:t>№ </a:t>
            </a:r>
            <a:r>
              <a:rPr lang="ru-RU" sz="1200" b="1" dirty="0">
                <a:solidFill>
                  <a:srgbClr val="C00000"/>
                </a:solidFill>
                <a:latin typeface="Arial" charset="0"/>
              </a:rPr>
              <a:t>274 от 15.03.2013 </a:t>
            </a:r>
          </a:p>
        </p:txBody>
      </p:sp>
      <p:sp>
        <p:nvSpPr>
          <p:cNvPr id="147480" name="AutoShape 24"/>
          <p:cNvSpPr>
            <a:spLocks noChangeArrowheads="1"/>
          </p:cNvSpPr>
          <p:nvPr/>
        </p:nvSpPr>
        <p:spPr bwMode="auto">
          <a:xfrm>
            <a:off x="5843588" y="5559425"/>
            <a:ext cx="1443037" cy="11303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5778" tIns="47889" rIns="95778" bIns="47889" anchor="ctr"/>
          <a:lstStyle/>
          <a:p>
            <a:endParaRPr lang="ru-RU">
              <a:solidFill>
                <a:srgbClr val="595959"/>
              </a:solidFill>
            </a:endParaRPr>
          </a:p>
        </p:txBody>
      </p:sp>
      <p:sp>
        <p:nvSpPr>
          <p:cNvPr id="147481" name="Text Box 25"/>
          <p:cNvSpPr txBox="1">
            <a:spLocks noChangeArrowheads="1"/>
          </p:cNvSpPr>
          <p:nvPr/>
        </p:nvSpPr>
        <p:spPr bwMode="auto">
          <a:xfrm>
            <a:off x="5913443" y="5816600"/>
            <a:ext cx="13128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8" tIns="47889" rIns="95778" bIns="478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C00000"/>
                </a:solidFill>
                <a:latin typeface="Arial" charset="0"/>
              </a:rPr>
              <a:t>3</a:t>
            </a:r>
            <a:r>
              <a:rPr lang="ru-RU" b="1" dirty="0">
                <a:solidFill>
                  <a:srgbClr val="C00000"/>
                </a:solidFill>
                <a:latin typeface="Arial" charset="0"/>
              </a:rPr>
              <a:t> НМД ФСТЭК</a:t>
            </a:r>
            <a:endParaRPr lang="ru-RU" i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47482" name="AutoShape 26"/>
          <p:cNvSpPr>
            <a:spLocks noChangeArrowheads="1"/>
          </p:cNvSpPr>
          <p:nvPr/>
        </p:nvSpPr>
        <p:spPr bwMode="auto">
          <a:xfrm>
            <a:off x="7419975" y="5551488"/>
            <a:ext cx="1441450" cy="11303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5778" tIns="47889" rIns="95778" bIns="47889" anchor="ctr"/>
          <a:lstStyle/>
          <a:p>
            <a:endParaRPr lang="ru-RU">
              <a:solidFill>
                <a:srgbClr val="595959"/>
              </a:solidFill>
            </a:endParaRPr>
          </a:p>
        </p:txBody>
      </p:sp>
      <p:sp>
        <p:nvSpPr>
          <p:cNvPr id="147483" name="Text Box 27"/>
          <p:cNvSpPr txBox="1">
            <a:spLocks noChangeArrowheads="1"/>
          </p:cNvSpPr>
          <p:nvPr/>
        </p:nvSpPr>
        <p:spPr bwMode="auto">
          <a:xfrm>
            <a:off x="7478713" y="5808663"/>
            <a:ext cx="13128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8" tIns="47889" rIns="95778" bIns="478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b="1">
                <a:solidFill>
                  <a:srgbClr val="C00000"/>
                </a:solidFill>
                <a:latin typeface="Arial" charset="0"/>
              </a:rPr>
              <a:t>2 НМД ФСБ</a:t>
            </a:r>
            <a:endParaRPr lang="ru-RU" i="1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47484" name="Line 28"/>
          <p:cNvSpPr>
            <a:spLocks noChangeShapeType="1"/>
          </p:cNvSpPr>
          <p:nvPr/>
        </p:nvSpPr>
        <p:spPr bwMode="auto">
          <a:xfrm>
            <a:off x="7053305" y="2838534"/>
            <a:ext cx="1587" cy="30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5778" tIns="47889" rIns="95778" bIns="47889" anchor="ctr"/>
          <a:lstStyle/>
          <a:p>
            <a:endParaRPr lang="ru-RU">
              <a:solidFill>
                <a:srgbClr val="595959"/>
              </a:solidFill>
            </a:endParaRPr>
          </a:p>
        </p:txBody>
      </p:sp>
      <p:sp>
        <p:nvSpPr>
          <p:cNvPr id="147485" name="Line 30"/>
          <p:cNvSpPr>
            <a:spLocks noChangeShapeType="1"/>
          </p:cNvSpPr>
          <p:nvPr/>
        </p:nvSpPr>
        <p:spPr bwMode="auto">
          <a:xfrm>
            <a:off x="4945063" y="3937000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5778" tIns="47889" rIns="95778" bIns="47889" anchor="ctr"/>
          <a:lstStyle/>
          <a:p>
            <a:endParaRPr lang="ru-RU">
              <a:solidFill>
                <a:srgbClr val="595959"/>
              </a:solidFill>
            </a:endParaRPr>
          </a:p>
        </p:txBody>
      </p:sp>
      <p:sp>
        <p:nvSpPr>
          <p:cNvPr id="147486" name="Line 32"/>
          <p:cNvSpPr>
            <a:spLocks noChangeShapeType="1"/>
          </p:cNvSpPr>
          <p:nvPr/>
        </p:nvSpPr>
        <p:spPr bwMode="auto">
          <a:xfrm>
            <a:off x="8185150" y="3914777"/>
            <a:ext cx="1588" cy="207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5778" tIns="47889" rIns="95778" bIns="47889" anchor="ctr"/>
          <a:lstStyle/>
          <a:p>
            <a:endParaRPr lang="ru-RU">
              <a:solidFill>
                <a:srgbClr val="595959"/>
              </a:solidFill>
            </a:endParaRPr>
          </a:p>
        </p:txBody>
      </p:sp>
      <p:sp>
        <p:nvSpPr>
          <p:cNvPr id="147487" name="Line 33"/>
          <p:cNvSpPr>
            <a:spLocks noChangeShapeType="1"/>
          </p:cNvSpPr>
          <p:nvPr/>
        </p:nvSpPr>
        <p:spPr bwMode="auto">
          <a:xfrm>
            <a:off x="6578600" y="3724275"/>
            <a:ext cx="0" cy="38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5778" tIns="47889" rIns="95778" bIns="47889" anchor="ctr"/>
          <a:lstStyle/>
          <a:p>
            <a:endParaRPr lang="ru-RU">
              <a:solidFill>
                <a:srgbClr val="595959"/>
              </a:solidFill>
            </a:endParaRPr>
          </a:p>
        </p:txBody>
      </p:sp>
      <p:sp>
        <p:nvSpPr>
          <p:cNvPr id="147488" name="Line 34"/>
          <p:cNvSpPr>
            <a:spLocks noChangeShapeType="1"/>
          </p:cNvSpPr>
          <p:nvPr/>
        </p:nvSpPr>
        <p:spPr bwMode="auto">
          <a:xfrm>
            <a:off x="4945063" y="5402347"/>
            <a:ext cx="3224212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5778" tIns="47889" rIns="95778" bIns="47889" anchor="ctr"/>
          <a:lstStyle/>
          <a:p>
            <a:endParaRPr lang="ru-RU">
              <a:solidFill>
                <a:srgbClr val="595959"/>
              </a:solidFill>
            </a:endParaRPr>
          </a:p>
        </p:txBody>
      </p:sp>
      <p:sp>
        <p:nvSpPr>
          <p:cNvPr id="147489" name="Line 35"/>
          <p:cNvSpPr>
            <a:spLocks noChangeShapeType="1"/>
          </p:cNvSpPr>
          <p:nvPr/>
        </p:nvSpPr>
        <p:spPr bwMode="auto">
          <a:xfrm>
            <a:off x="8151855" y="5395913"/>
            <a:ext cx="1587" cy="15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5778" tIns="47889" rIns="95778" bIns="47889" anchor="ctr"/>
          <a:lstStyle/>
          <a:p>
            <a:endParaRPr lang="ru-RU">
              <a:solidFill>
                <a:srgbClr val="595959"/>
              </a:solidFill>
            </a:endParaRPr>
          </a:p>
        </p:txBody>
      </p:sp>
      <p:sp>
        <p:nvSpPr>
          <p:cNvPr id="147490" name="Line 36"/>
          <p:cNvSpPr>
            <a:spLocks noChangeShapeType="1"/>
          </p:cNvSpPr>
          <p:nvPr/>
        </p:nvSpPr>
        <p:spPr bwMode="auto">
          <a:xfrm>
            <a:off x="6538955" y="5400675"/>
            <a:ext cx="1587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5778" tIns="47889" rIns="95778" bIns="47889" anchor="ctr"/>
          <a:lstStyle/>
          <a:p>
            <a:endParaRPr lang="ru-RU">
              <a:solidFill>
                <a:srgbClr val="595959"/>
              </a:solidFill>
            </a:endParaRPr>
          </a:p>
        </p:txBody>
      </p:sp>
      <p:sp>
        <p:nvSpPr>
          <p:cNvPr id="147491" name="Line 37"/>
          <p:cNvSpPr>
            <a:spLocks noChangeShapeType="1"/>
          </p:cNvSpPr>
          <p:nvPr/>
        </p:nvSpPr>
        <p:spPr bwMode="auto">
          <a:xfrm>
            <a:off x="4945105" y="4684797"/>
            <a:ext cx="1587" cy="879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5778" tIns="47889" rIns="95778" bIns="47889" anchor="ctr"/>
          <a:lstStyle/>
          <a:p>
            <a:endParaRPr lang="ru-RU">
              <a:solidFill>
                <a:srgbClr val="595959"/>
              </a:solidFill>
            </a:endParaRPr>
          </a:p>
        </p:txBody>
      </p:sp>
      <p:sp>
        <p:nvSpPr>
          <p:cNvPr id="147492" name="Line 29"/>
          <p:cNvSpPr>
            <a:spLocks noChangeShapeType="1"/>
          </p:cNvSpPr>
          <p:nvPr/>
        </p:nvSpPr>
        <p:spPr bwMode="auto">
          <a:xfrm>
            <a:off x="3265488" y="3937000"/>
            <a:ext cx="4914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5778" tIns="47889" rIns="95778" bIns="47889" anchor="ctr"/>
          <a:lstStyle/>
          <a:p>
            <a:endParaRPr lang="ru-RU">
              <a:solidFill>
                <a:srgbClr val="595959"/>
              </a:solidFill>
            </a:endParaRPr>
          </a:p>
        </p:txBody>
      </p:sp>
      <p:sp>
        <p:nvSpPr>
          <p:cNvPr id="147493" name="AutoShape 16"/>
          <p:cNvSpPr>
            <a:spLocks noChangeArrowheads="1"/>
          </p:cNvSpPr>
          <p:nvPr/>
        </p:nvSpPr>
        <p:spPr bwMode="auto">
          <a:xfrm>
            <a:off x="2484480" y="4130759"/>
            <a:ext cx="1544637" cy="5635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5778" tIns="47889" rIns="95778" bIns="47889" anchor="ctr"/>
          <a:lstStyle/>
          <a:p>
            <a:endParaRPr lang="ru-RU">
              <a:solidFill>
                <a:srgbClr val="595959"/>
              </a:solidFill>
            </a:endParaRPr>
          </a:p>
        </p:txBody>
      </p:sp>
      <p:sp>
        <p:nvSpPr>
          <p:cNvPr id="147494" name="Text Box 17"/>
          <p:cNvSpPr txBox="1">
            <a:spLocks noChangeArrowheads="1"/>
          </p:cNvSpPr>
          <p:nvPr/>
        </p:nvSpPr>
        <p:spPr bwMode="auto">
          <a:xfrm>
            <a:off x="2584450" y="4179972"/>
            <a:ext cx="13604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8" tIns="47889" rIns="95778" bIns="478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solidFill>
                  <a:srgbClr val="1F497D"/>
                </a:solidFill>
                <a:latin typeface="Arial" charset="0"/>
              </a:rPr>
              <a:t>№ 211 от 21.03.2012</a:t>
            </a:r>
          </a:p>
        </p:txBody>
      </p:sp>
      <p:sp>
        <p:nvSpPr>
          <p:cNvPr id="147495" name="Line 30"/>
          <p:cNvSpPr>
            <a:spLocks noChangeShapeType="1"/>
          </p:cNvSpPr>
          <p:nvPr/>
        </p:nvSpPr>
        <p:spPr bwMode="auto">
          <a:xfrm flipH="1">
            <a:off x="3273425" y="3937001"/>
            <a:ext cx="1588" cy="182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5778" tIns="47889" rIns="95778" bIns="47889" anchor="ctr"/>
          <a:lstStyle/>
          <a:p>
            <a:endParaRPr lang="ru-RU">
              <a:solidFill>
                <a:srgbClr val="595959"/>
              </a:solidFill>
            </a:endParaRPr>
          </a:p>
        </p:txBody>
      </p:sp>
      <p:sp>
        <p:nvSpPr>
          <p:cNvPr id="147496" name="Text Box 17"/>
          <p:cNvSpPr txBox="1">
            <a:spLocks noChangeArrowheads="1"/>
          </p:cNvSpPr>
          <p:nvPr/>
        </p:nvSpPr>
        <p:spPr bwMode="auto">
          <a:xfrm>
            <a:off x="2484480" y="4791158"/>
            <a:ext cx="1544637" cy="46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8" tIns="47889" rIns="95778" bIns="478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solidFill>
                  <a:srgbClr val="1F497D"/>
                </a:solidFill>
                <a:latin typeface="Arial" charset="0"/>
              </a:rPr>
              <a:t>№ </a:t>
            </a:r>
            <a:r>
              <a:rPr lang="en-US" sz="1200" b="1">
                <a:solidFill>
                  <a:srgbClr val="1F497D"/>
                </a:solidFill>
                <a:latin typeface="Arial" charset="0"/>
              </a:rPr>
              <a:t>940</a:t>
            </a:r>
            <a:r>
              <a:rPr lang="ru-RU" sz="1200" b="1">
                <a:solidFill>
                  <a:srgbClr val="1F497D"/>
                </a:solidFill>
                <a:latin typeface="Arial" charset="0"/>
              </a:rPr>
              <a:t> от </a:t>
            </a:r>
            <a:r>
              <a:rPr lang="en-US" sz="1200" b="1">
                <a:solidFill>
                  <a:srgbClr val="1F497D"/>
                </a:solidFill>
                <a:latin typeface="Arial" charset="0"/>
              </a:rPr>
              <a:t>18</a:t>
            </a:r>
            <a:r>
              <a:rPr lang="ru-RU" sz="1200" b="1">
                <a:solidFill>
                  <a:srgbClr val="1F497D"/>
                </a:solidFill>
                <a:latin typeface="Arial" charset="0"/>
              </a:rPr>
              <a:t>.0</a:t>
            </a:r>
            <a:r>
              <a:rPr lang="en-US" sz="1200" b="1">
                <a:solidFill>
                  <a:srgbClr val="1F497D"/>
                </a:solidFill>
                <a:latin typeface="Arial" charset="0"/>
              </a:rPr>
              <a:t>9</a:t>
            </a:r>
            <a:r>
              <a:rPr lang="ru-RU" sz="1200" b="1">
                <a:solidFill>
                  <a:srgbClr val="1F497D"/>
                </a:solidFill>
                <a:latin typeface="Arial" charset="0"/>
              </a:rPr>
              <a:t>.2012</a:t>
            </a:r>
          </a:p>
        </p:txBody>
      </p:sp>
      <p:sp>
        <p:nvSpPr>
          <p:cNvPr id="147497" name="Rectangle 2"/>
          <p:cNvSpPr txBox="1">
            <a:spLocks noChangeArrowheads="1"/>
          </p:cNvSpPr>
          <p:nvPr/>
        </p:nvSpPr>
        <p:spPr bwMode="auto">
          <a:xfrm>
            <a:off x="222250" y="0"/>
            <a:ext cx="73279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C00000"/>
                </a:solidFill>
                <a:latin typeface="Arial" charset="0"/>
                <a:cs typeface="Tahoma" pitchFamily="34" charset="0"/>
              </a:rPr>
              <a:t>Структура законодательства </a:t>
            </a:r>
            <a:br>
              <a:rPr lang="ru-RU" sz="2800" b="1">
                <a:solidFill>
                  <a:srgbClr val="C00000"/>
                </a:solidFill>
                <a:latin typeface="Arial" charset="0"/>
                <a:cs typeface="Tahoma" pitchFamily="34" charset="0"/>
              </a:rPr>
            </a:br>
            <a:r>
              <a:rPr lang="ru-RU" sz="2800" b="1">
                <a:solidFill>
                  <a:srgbClr val="C00000"/>
                </a:solidFill>
                <a:latin typeface="Arial" charset="0"/>
                <a:cs typeface="Tahoma" pitchFamily="34" charset="0"/>
              </a:rPr>
              <a:t>России по персональным данным</a:t>
            </a:r>
          </a:p>
        </p:txBody>
      </p: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3556118" y="5975350"/>
            <a:ext cx="2157412" cy="32106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5778" tIns="47889" rIns="95778" bIns="47889" anchor="ctr"/>
          <a:lstStyle/>
          <a:p>
            <a:endParaRPr lang="ru-RU">
              <a:solidFill>
                <a:srgbClr val="595959"/>
              </a:solidFill>
            </a:endParaRPr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3567906" y="6027347"/>
            <a:ext cx="2111375" cy="26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8" tIns="47889" rIns="95778" bIns="478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Arial" charset="0"/>
              </a:rPr>
              <a:t>РКН </a:t>
            </a:r>
            <a:r>
              <a:rPr lang="ru-RU" sz="1200" b="1" dirty="0" smtClean="0">
                <a:solidFill>
                  <a:srgbClr val="C00000"/>
                </a:solidFill>
                <a:latin typeface="Arial" charset="0"/>
              </a:rPr>
              <a:t>№ </a:t>
            </a:r>
            <a:r>
              <a:rPr lang="ru-RU" sz="1200" b="1" dirty="0">
                <a:solidFill>
                  <a:srgbClr val="C00000"/>
                </a:solidFill>
                <a:latin typeface="Arial" charset="0"/>
              </a:rPr>
              <a:t>996 от 05.09.2013 </a:t>
            </a:r>
          </a:p>
        </p:txBody>
      </p:sp>
      <p:sp>
        <p:nvSpPr>
          <p:cNvPr id="45" name="AutoShape 22"/>
          <p:cNvSpPr>
            <a:spLocks noChangeArrowheads="1"/>
          </p:cNvSpPr>
          <p:nvPr/>
        </p:nvSpPr>
        <p:spPr bwMode="auto">
          <a:xfrm>
            <a:off x="3550441" y="6359297"/>
            <a:ext cx="2157412" cy="29718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5778" tIns="47889" rIns="95778" bIns="47889" anchor="ctr"/>
          <a:lstStyle/>
          <a:p>
            <a:endParaRPr lang="ru-RU">
              <a:solidFill>
                <a:srgbClr val="595959"/>
              </a:solidFill>
            </a:endParaRP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3623269" y="6387336"/>
            <a:ext cx="2090262" cy="26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78" tIns="47889" rIns="95778" bIns="478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Arial" charset="0"/>
              </a:rPr>
              <a:t>РКН </a:t>
            </a:r>
            <a:r>
              <a:rPr lang="ru-RU" sz="1200" b="1" dirty="0" smtClean="0">
                <a:solidFill>
                  <a:srgbClr val="C00000"/>
                </a:solidFill>
                <a:latin typeface="Arial" charset="0"/>
              </a:rPr>
              <a:t>№ </a:t>
            </a:r>
            <a:r>
              <a:rPr lang="ru-RU" sz="1200" b="1" dirty="0">
                <a:solidFill>
                  <a:srgbClr val="C00000"/>
                </a:solidFill>
                <a:latin typeface="Arial" charset="0"/>
              </a:rPr>
              <a:t>996 от </a:t>
            </a:r>
            <a:r>
              <a:rPr lang="ru-RU" sz="1200" b="1" dirty="0" smtClean="0">
                <a:solidFill>
                  <a:srgbClr val="C00000"/>
                </a:solidFill>
                <a:latin typeface="Arial" charset="0"/>
              </a:rPr>
              <a:t>13.12.2013 </a:t>
            </a:r>
            <a:endParaRPr lang="ru-RU" sz="1200" b="1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04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63" y="0"/>
            <a:ext cx="6881813" cy="1143000"/>
          </a:xfrm>
        </p:spPr>
        <p:txBody>
          <a:bodyPr/>
          <a:lstStyle/>
          <a:p>
            <a:r>
              <a:rPr lang="ru-RU" altLang="ru-RU" sz="2800" i="1" smtClean="0">
                <a:solidFill>
                  <a:srgbClr val="1E1C11"/>
                </a:solidFill>
                <a:latin typeface="Arial" charset="0"/>
                <a:cs typeface="Arial" charset="0"/>
              </a:rPr>
              <a:t>ФЗ</a:t>
            </a:r>
            <a:r>
              <a:rPr lang="ru-RU" altLang="ru-RU" sz="2800" smtClean="0">
                <a:latin typeface="Arial" charset="0"/>
                <a:cs typeface="Arial" charset="0"/>
              </a:rPr>
              <a:t> </a:t>
            </a:r>
            <a:r>
              <a:rPr lang="en-US" altLang="ru-RU" sz="2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“</a:t>
            </a:r>
            <a:r>
              <a:rPr lang="ru-RU" altLang="ru-RU" sz="2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О персональных данных</a:t>
            </a:r>
            <a:r>
              <a:rPr lang="en-US" altLang="ru-RU" sz="2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”</a:t>
            </a:r>
            <a:endParaRPr lang="ru-RU" altLang="ru-RU" sz="2800" i="1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9" y="2425704"/>
            <a:ext cx="8704263" cy="3090863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Bef>
                <a:spcPct val="60000"/>
              </a:spcBef>
              <a:buFontTx/>
              <a:buNone/>
            </a:pPr>
            <a:r>
              <a:rPr lang="ru-RU" altLang="ru-RU" sz="2200" b="1" smtClean="0">
                <a:solidFill>
                  <a:srgbClr val="CC3300"/>
                </a:solidFill>
                <a:latin typeface="Arial" charset="0"/>
              </a:rPr>
              <a:t>Регулирует отношения</a:t>
            </a:r>
            <a:r>
              <a:rPr lang="ru-RU" altLang="ru-RU" sz="2200" smtClean="0">
                <a:solidFill>
                  <a:srgbClr val="1E1C11"/>
                </a:solidFill>
                <a:latin typeface="Arial" charset="0"/>
              </a:rPr>
              <a:t>, связанные с обработкой персональных данных с использованием средств автоматизации или без использования таких средств. </a:t>
            </a:r>
          </a:p>
          <a:p>
            <a:pPr marL="0" indent="0" algn="just">
              <a:lnSpc>
                <a:spcPct val="90000"/>
              </a:lnSpc>
              <a:spcBef>
                <a:spcPct val="60000"/>
              </a:spcBef>
              <a:buFontTx/>
              <a:buNone/>
            </a:pPr>
            <a:endParaRPr lang="ru-RU" altLang="ru-RU" sz="2200" smtClean="0">
              <a:latin typeface="Arial" charset="0"/>
            </a:endParaRPr>
          </a:p>
          <a:p>
            <a:pPr marL="0" indent="0" algn="just">
              <a:lnSpc>
                <a:spcPct val="90000"/>
              </a:lnSpc>
              <a:spcBef>
                <a:spcPct val="60000"/>
              </a:spcBef>
              <a:buFontTx/>
              <a:buNone/>
            </a:pPr>
            <a:r>
              <a:rPr lang="ru-RU" altLang="ru-RU" sz="2200" b="1" smtClean="0">
                <a:solidFill>
                  <a:srgbClr val="CC3300"/>
                </a:solidFill>
                <a:latin typeface="Arial" charset="0"/>
              </a:rPr>
              <a:t>Цель </a:t>
            </a:r>
            <a:r>
              <a:rPr lang="ru-RU" altLang="ru-RU" sz="2200" smtClean="0">
                <a:solidFill>
                  <a:srgbClr val="1E1C11"/>
                </a:solidFill>
                <a:latin typeface="Arial" charset="0"/>
              </a:rPr>
              <a:t>обеспечение защиты прав и свобод человека и гражданина при обработке его персональных данных, в том числе защиты прав на неприкосновенность частной жизни, личную и семейную тайну.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7172134" y="6448500"/>
            <a:ext cx="18321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i="1">
                <a:solidFill>
                  <a:srgbClr val="595959"/>
                </a:solidFill>
              </a:rPr>
              <a:t>152-ФЗ от 27 июля 2006</a:t>
            </a:r>
            <a:r>
              <a:rPr lang="ru-RU" altLang="ru-RU" sz="1200">
                <a:solidFill>
                  <a:srgbClr val="59595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565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520" y="152400"/>
            <a:ext cx="7058025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FF0000"/>
                </a:solidFill>
                <a:latin typeface="Arial" charset="0"/>
              </a:rPr>
              <a:t>П</a:t>
            </a:r>
            <a:r>
              <a:rPr lang="ru-RU" sz="4000" b="1" dirty="0" smtClean="0">
                <a:solidFill>
                  <a:srgbClr val="FF0000"/>
                </a:solidFill>
                <a:latin typeface="Arial" charset="0"/>
              </a:rPr>
              <a:t>ланируемые изменения</a:t>
            </a:r>
            <a:endParaRPr lang="ru-RU" altLang="ru-RU" sz="4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624" y="2780928"/>
            <a:ext cx="7772400" cy="2232248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+mn-lt"/>
              </a:rPr>
              <a:t>Законопроект Совета Федерации по внесению изменений 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в ФЗ-152</a:t>
            </a:r>
            <a:endParaRPr lang="ru-RU" sz="2400" dirty="0">
              <a:solidFill>
                <a:srgbClr val="000000"/>
              </a:solidFill>
              <a:latin typeface="+mn-lt"/>
            </a:endParaRPr>
          </a:p>
          <a:p>
            <a:pPr marL="0" indent="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Законопроект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по внесению изменений в КоАП</a:t>
            </a:r>
          </a:p>
          <a:p>
            <a:pPr marL="0" indent="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Законопроекты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РКН по внесению изменений в КоАП, ФЗ-152 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и ФЗ-294</a:t>
            </a:r>
            <a:endParaRPr lang="ru-RU" altLang="ru-RU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55653" name="Picture 5" descr="MCj043264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1" y="2492896"/>
            <a:ext cx="6683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MCj043264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91" y="3494768"/>
            <a:ext cx="6683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Cj043264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21" y="4365104"/>
            <a:ext cx="6683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02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520" y="152400"/>
            <a:ext cx="7058025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П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ланируемые изменения</a:t>
            </a:r>
            <a:endParaRPr lang="ru-RU" altLang="ru-RU" sz="4000" b="1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2276872"/>
            <a:ext cx="8564488" cy="360040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+mn-lt"/>
              </a:rPr>
              <a:t>Вводится понятия 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«обработчика»</a:t>
            </a:r>
          </a:p>
          <a:p>
            <a:pPr marL="0" indent="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Защита </a:t>
            </a:r>
            <a:r>
              <a:rPr lang="ru-RU" sz="2400" dirty="0" err="1">
                <a:solidFill>
                  <a:srgbClr val="000000"/>
                </a:solidFill>
                <a:latin typeface="+mn-lt"/>
              </a:rPr>
              <a:t>ПДн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 в составе профессиональной тайны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В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соответствие с требованиями по защите тайны</a:t>
            </a:r>
          </a:p>
          <a:p>
            <a:pPr marL="0" indent="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Условия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обработки </a:t>
            </a:r>
            <a:r>
              <a:rPr lang="ru-RU" sz="2400" dirty="0" err="1">
                <a:solidFill>
                  <a:srgbClr val="000000"/>
                </a:solidFill>
                <a:latin typeface="+mn-lt"/>
              </a:rPr>
              <a:t>ПДн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 обработчиком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Наличие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договора = согласие</a:t>
            </a:r>
          </a:p>
          <a:p>
            <a:pPr marL="0" indent="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Новые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условия необеспечения конфиденциальности </a:t>
            </a:r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ПДн</a:t>
            </a:r>
            <a:endParaRPr lang="ru-RU" sz="24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958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520" y="152400"/>
            <a:ext cx="7058025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П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ланируемые изменения</a:t>
            </a:r>
            <a:endParaRPr lang="ru-RU" altLang="ru-RU" sz="4000" b="1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2204864"/>
            <a:ext cx="8564488" cy="396044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Электронная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, в </a:t>
            </a:r>
            <a:r>
              <a:rPr lang="ru-RU" sz="2400" dirty="0" err="1">
                <a:solidFill>
                  <a:srgbClr val="000000"/>
                </a:solidFill>
                <a:latin typeface="+mn-lt"/>
              </a:rPr>
              <a:t>т.ч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. дистанционная форма согласия на 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обработку </a:t>
            </a:r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ПДн</a:t>
            </a:r>
            <a:endParaRPr lang="ru-RU" sz="2400" dirty="0">
              <a:solidFill>
                <a:srgbClr val="000000"/>
              </a:solidFill>
              <a:latin typeface="+mn-lt"/>
            </a:endParaRP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2400" dirty="0" smtClean="0">
              <a:solidFill>
                <a:srgbClr val="000000"/>
              </a:solidFill>
              <a:latin typeface="+mn-lt"/>
            </a:endParaRP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Биометрические </a:t>
            </a:r>
            <a:r>
              <a:rPr lang="ru-RU" sz="2400" dirty="0" err="1">
                <a:solidFill>
                  <a:srgbClr val="000000"/>
                </a:solidFill>
                <a:latin typeface="+mn-lt"/>
              </a:rPr>
              <a:t>ПДн</a:t>
            </a:r>
            <a:endParaRPr lang="ru-RU" sz="2400" dirty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Только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при автоматической идентификации субъекта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2400" dirty="0" smtClean="0">
              <a:solidFill>
                <a:srgbClr val="000000"/>
              </a:solidFill>
              <a:latin typeface="+mn-lt"/>
            </a:endParaRP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Трансграничная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обработка </a:t>
            </a:r>
            <a:r>
              <a:rPr lang="ru-RU" sz="2400" dirty="0" err="1">
                <a:solidFill>
                  <a:srgbClr val="000000"/>
                </a:solidFill>
                <a:latin typeface="+mn-lt"/>
              </a:rPr>
              <a:t>ПДн</a:t>
            </a:r>
            <a:endParaRPr lang="ru-RU" sz="2400" dirty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Также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при наличии договора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Не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распространять требование за пределами РФ</a:t>
            </a:r>
            <a:endParaRPr lang="ru-RU" altLang="ru-RU" sz="24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768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520" y="152400"/>
            <a:ext cx="7058025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П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ланируемые изменения</a:t>
            </a:r>
            <a:endParaRPr lang="ru-RU" altLang="ru-RU" sz="4000" b="1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2276872"/>
            <a:ext cx="8564488" cy="3672408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+mn-lt"/>
              </a:rPr>
              <a:t>Государственные и муниципальные организации заменяются 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на организации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, обрабатывающие </a:t>
            </a:r>
            <a:r>
              <a:rPr lang="ru-RU" sz="2400" dirty="0" err="1">
                <a:solidFill>
                  <a:srgbClr val="000000"/>
                </a:solidFill>
                <a:latin typeface="+mn-lt"/>
              </a:rPr>
              <a:t>ПДн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 в целях 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оказания государственных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и муниципальных услуг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2400" dirty="0" smtClean="0">
              <a:solidFill>
                <a:srgbClr val="000000"/>
              </a:solidFill>
              <a:latin typeface="+mn-lt"/>
            </a:endParaRP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Защита </a:t>
            </a:r>
            <a:r>
              <a:rPr lang="ru-RU" sz="2400" dirty="0" err="1">
                <a:solidFill>
                  <a:srgbClr val="000000"/>
                </a:solidFill>
                <a:latin typeface="+mn-lt"/>
              </a:rPr>
              <a:t>ПДн</a:t>
            </a:r>
            <a:endParaRPr lang="ru-RU" sz="2400" dirty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Гармонизация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формулировок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2400" dirty="0" smtClean="0">
              <a:solidFill>
                <a:srgbClr val="000000"/>
              </a:solidFill>
              <a:latin typeface="+mn-lt"/>
            </a:endParaRP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Уведомление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РКН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Гармонизация формулировок</a:t>
            </a:r>
          </a:p>
        </p:txBody>
      </p:sp>
    </p:spTree>
    <p:extLst>
      <p:ext uri="{BB962C8B-B14F-4D97-AF65-F5344CB8AC3E}">
        <p14:creationId xmlns:p14="http://schemas.microsoft.com/office/powerpoint/2010/main" val="290091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520" y="152400"/>
            <a:ext cx="7058025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П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ланируемые изменения</a:t>
            </a:r>
            <a:endParaRPr lang="ru-RU" altLang="ru-RU" sz="4000" b="1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2132856"/>
            <a:ext cx="8564488" cy="4392488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+mn-lt"/>
              </a:rPr>
              <a:t>Законопроект «О внесении изменения в статью 10 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Федерального закона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«О защите прав юридических лиц и 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индивидуальных предпринимателей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при осуществлении 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государственного контроля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(надзора) и муниципального контроля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» (№ 294-ФЗ от 26 декабря 2008 г.)</a:t>
            </a:r>
            <a:endParaRPr lang="ru-RU" sz="2400" dirty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Поступление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в органы государственного контроля (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надзора) обращений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и заявлений граждан, в том числе 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индивидуальных предпринимателей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, юридических лиц, информации от 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органов государственной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власти, органов местного самоуправления, 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из средств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массовой информации о следующих фактах:</a:t>
            </a:r>
          </a:p>
          <a:p>
            <a:pPr marL="355600" indent="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г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)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нарушение прав субъектов персональных данных (в 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случае обращения 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граждан, права которых нарушены)</a:t>
            </a:r>
          </a:p>
        </p:txBody>
      </p:sp>
    </p:spTree>
    <p:extLst>
      <p:ext uri="{BB962C8B-B14F-4D97-AF65-F5344CB8AC3E}">
        <p14:creationId xmlns:p14="http://schemas.microsoft.com/office/powerpoint/2010/main" val="317351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520" y="152400"/>
            <a:ext cx="7058025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П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ланируемые изменения</a:t>
            </a:r>
            <a:b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Arial" charset="0"/>
              </a:rPr>
              <a:t>новые термины</a:t>
            </a:r>
            <a:endParaRPr lang="ru-RU" altLang="ru-RU" sz="3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3356992"/>
            <a:ext cx="8564488" cy="1512168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srgbClr val="C00000"/>
                </a:solidFill>
                <a:latin typeface="+mn-lt"/>
              </a:rPr>
              <a:t>Согласие субъекта персональных данных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– 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волеизъявление субъекта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персональных данных, оформленное в 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письменной форме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или подписанное электронной цифровой подписью, 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а равно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действия субъекта персональных данных, 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выражающие волю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и согласие на обработку его персональных 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данных</a:t>
            </a:r>
            <a:endParaRPr lang="ru-RU" sz="22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3010" name="Picture 2" descr="C:\Users\ISemenihin\AppData\Local\Microsoft\Windows\Temporary Internet Files\Content.IE5\87V4BSRI\MM900283618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897288"/>
            <a:ext cx="1545704" cy="161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9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520" y="152400"/>
            <a:ext cx="7058025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П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ланируемые изменения</a:t>
            </a:r>
            <a:b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Arial" charset="0"/>
              </a:rPr>
              <a:t>новые термины</a:t>
            </a:r>
            <a:endParaRPr lang="ru-RU" altLang="ru-RU" sz="3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2420888"/>
            <a:ext cx="8564488" cy="360040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+mn-lt"/>
              </a:rPr>
              <a:t>Минимальный </a:t>
            </a:r>
            <a:r>
              <a:rPr lang="ru-RU" sz="2200" b="1" dirty="0">
                <a:solidFill>
                  <a:srgbClr val="C00000"/>
                </a:solidFill>
                <a:latin typeface="+mn-lt"/>
              </a:rPr>
              <a:t>перечень персональных данных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– 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допустимая совокупность </a:t>
            </a:r>
            <a:r>
              <a:rPr lang="ru-RU" sz="2200" dirty="0" err="1" smtClean="0">
                <a:solidFill>
                  <a:srgbClr val="000000"/>
                </a:solidFill>
                <a:latin typeface="+mn-lt"/>
              </a:rPr>
              <a:t>ПДн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, обрабатываемая оператором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в соответствии с целями 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деятельности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ru-RU" sz="2200" dirty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Минимальный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перечень </a:t>
            </a:r>
            <a:r>
              <a:rPr lang="ru-RU" sz="2200" dirty="0" err="1" smtClean="0">
                <a:solidFill>
                  <a:srgbClr val="000000"/>
                </a:solidFill>
                <a:latin typeface="+mn-lt"/>
              </a:rPr>
              <a:t>ПДн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 включает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в себя:</a:t>
            </a:r>
          </a:p>
          <a:p>
            <a:pPr marL="723900" indent="-368300" algn="just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latin typeface="+mn-lt"/>
              </a:rPr>
              <a:t>фамилию, имя, 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отчество</a:t>
            </a:r>
          </a:p>
          <a:p>
            <a:pPr marL="723900" indent="-368300" algn="just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год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, месяц и дату 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рождения </a:t>
            </a:r>
          </a:p>
          <a:p>
            <a:pPr marL="723900" indent="-368300" algn="just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latin typeface="+mn-lt"/>
              </a:rPr>
              <a:t>а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дрес места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жительства (регистрации) или места 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пребывания</a:t>
            </a:r>
            <a:endParaRPr lang="ru-RU" sz="2200" dirty="0">
              <a:solidFill>
                <a:srgbClr val="000000"/>
              </a:solidFill>
              <a:latin typeface="+mn-lt"/>
            </a:endParaRPr>
          </a:p>
          <a:p>
            <a:pPr marL="723900" indent="-368300" algn="just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latin typeface="+mn-lt"/>
              </a:rPr>
              <a:t>реквизиты документа, 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УЛ субъекта </a:t>
            </a:r>
            <a:r>
              <a:rPr lang="ru-RU" sz="2200" dirty="0" err="1" smtClean="0">
                <a:solidFill>
                  <a:srgbClr val="000000"/>
                </a:solidFill>
                <a:latin typeface="+mn-lt"/>
              </a:rPr>
              <a:t>ПДн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723900" indent="-368300" algn="just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идентификационный номер налогоплательщика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(</a:t>
            </a:r>
            <a:r>
              <a:rPr lang="ru-RU" sz="2200" dirty="0">
                <a:solidFill>
                  <a:srgbClr val="C00000"/>
                </a:solidFill>
                <a:latin typeface="+mn-lt"/>
              </a:rPr>
              <a:t>ИНН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723900" indent="-368300" algn="just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страховой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номер 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индивидуального лицевого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счёта (</a:t>
            </a:r>
            <a:r>
              <a:rPr lang="ru-RU" sz="2200" dirty="0">
                <a:solidFill>
                  <a:srgbClr val="C00000"/>
                </a:solidFill>
                <a:latin typeface="+mn-lt"/>
              </a:rPr>
              <a:t>СНИЛС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) субъекта персональных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66062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1"/>
          <p:cNvSpPr txBox="1">
            <a:spLocks noChangeArrowheads="1"/>
          </p:cNvSpPr>
          <p:nvPr/>
        </p:nvSpPr>
        <p:spPr bwMode="auto">
          <a:xfrm>
            <a:off x="160338" y="333384"/>
            <a:ext cx="7345362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defTabSz="957263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defTabSz="957263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defTabSz="957263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defTabSz="957263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just" defTabSz="957263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just" defTabSz="957263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just" defTabSz="957263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just" defTabSz="957263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Распределение утечек по типу данных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4515" name="TextBox 4"/>
          <p:cNvSpPr txBox="1">
            <a:spLocks noChangeArrowheads="1"/>
          </p:cNvSpPr>
          <p:nvPr/>
        </p:nvSpPr>
        <p:spPr bwMode="auto">
          <a:xfrm>
            <a:off x="5580067" y="6392901"/>
            <a:ext cx="3455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just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just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just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just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i="1">
                <a:solidFill>
                  <a:srgbClr val="1E1C11"/>
                </a:solidFill>
              </a:rPr>
              <a:t>http://www.infowatch.ru</a:t>
            </a:r>
            <a:endParaRPr lang="ru-RU" sz="1200" i="1">
              <a:solidFill>
                <a:srgbClr val="1E1C11"/>
              </a:solidFill>
            </a:endParaRPr>
          </a:p>
        </p:txBody>
      </p:sp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67" y="1988840"/>
            <a:ext cx="8750622" cy="38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62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520" y="152400"/>
            <a:ext cx="7058025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П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ланируемые изменения</a:t>
            </a:r>
            <a:endParaRPr lang="ru-RU" altLang="ru-RU" sz="3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2348880"/>
            <a:ext cx="8564488" cy="316835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200" dirty="0">
                <a:solidFill>
                  <a:srgbClr val="000000"/>
                </a:solidFill>
                <a:latin typeface="+mn-lt"/>
              </a:rPr>
              <a:t>В </a:t>
            </a:r>
            <a:r>
              <a:rPr lang="ru-RU" sz="2200" dirty="0">
                <a:solidFill>
                  <a:srgbClr val="C00000"/>
                </a:solidFill>
                <a:latin typeface="+mn-lt"/>
              </a:rPr>
              <a:t>случае отказа субъекта </a:t>
            </a:r>
            <a:r>
              <a:rPr lang="ru-RU" sz="2200" dirty="0" err="1" smtClean="0">
                <a:solidFill>
                  <a:srgbClr val="000000"/>
                </a:solidFill>
                <a:latin typeface="+mn-lt"/>
              </a:rPr>
              <a:t>ПДн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 в предоставлении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согласия на обработку персональных 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данных, </a:t>
            </a: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когда </a:t>
            </a:r>
            <a:r>
              <a:rPr lang="ru-RU" sz="2200" dirty="0">
                <a:solidFill>
                  <a:srgbClr val="C00000"/>
                </a:solidFill>
                <a:latin typeface="+mn-lt"/>
              </a:rPr>
              <a:t>данное согласие не предусмотрено </a:t>
            </a: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федеральными законами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для получения соответствующего товара (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работы, услуги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), </a:t>
            </a:r>
            <a:r>
              <a:rPr lang="ru-RU" sz="2200" dirty="0">
                <a:solidFill>
                  <a:srgbClr val="C00000"/>
                </a:solidFill>
                <a:latin typeface="+mn-lt"/>
              </a:rPr>
              <a:t>оператор не вправе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отказать субъекту 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персональных данных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в предоставлении товара (работы, услуги), а равно 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не должен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препятствовать доступу субъекта персональных данных 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к месту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(местам) продажи товара (выполнения работы, 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оказания услуги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901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6688" y="150813"/>
            <a:ext cx="7058025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b="1" smtClean="0">
                <a:solidFill>
                  <a:srgbClr val="C00000"/>
                </a:solidFill>
                <a:latin typeface="Arial" charset="0"/>
              </a:rPr>
              <a:t>Требования к материальным носителям биометрических ПДн и технологиям хранения таких данных вне ИСПДн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71675"/>
            <a:ext cx="8583613" cy="1290638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Tx/>
              <a:buNone/>
            </a:pPr>
            <a:r>
              <a:rPr lang="ru-RU" altLang="ru-RU" sz="2200" b="1" smtClean="0">
                <a:solidFill>
                  <a:srgbClr val="CC3300"/>
                </a:solidFill>
                <a:latin typeface="Arial" charset="0"/>
              </a:rPr>
              <a:t>Применяются </a:t>
            </a:r>
            <a:r>
              <a:rPr lang="ru-RU" altLang="ru-RU" sz="2200" smtClean="0">
                <a:solidFill>
                  <a:srgbClr val="000000"/>
                </a:solidFill>
                <a:latin typeface="Arial" charset="0"/>
              </a:rPr>
              <a:t>при использовании материальных носителей, на которые осуществляется запись биометрических персональных данных, а также при хранении биометрических персональных данных вне информационных систем персональных данных.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5724525" y="6272213"/>
            <a:ext cx="327660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rgbClr val="E66937"/>
              </a:buClr>
              <a:buSzPct val="60000"/>
              <a:buFont typeface="Wingdings" pitchFamily="2" charset="2"/>
              <a:buNone/>
            </a:pPr>
            <a:r>
              <a:rPr lang="ru-RU" altLang="ru-RU" sz="1200" i="1">
                <a:solidFill>
                  <a:srgbClr val="595959"/>
                </a:solidFill>
                <a:latin typeface="Arial" charset="0"/>
              </a:rPr>
              <a:t>Постановление Правительства РФ 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rgbClr val="E66937"/>
              </a:buClr>
              <a:buSzPct val="60000"/>
              <a:buFont typeface="Wingdings" pitchFamily="2" charset="2"/>
              <a:buNone/>
            </a:pPr>
            <a:r>
              <a:rPr lang="ru-RU" altLang="ru-RU" sz="1200" i="1">
                <a:solidFill>
                  <a:srgbClr val="595959"/>
                </a:solidFill>
                <a:latin typeface="Arial" charset="0"/>
              </a:rPr>
              <a:t>от 06 июля 2008 г. № 512</a:t>
            </a: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323856" y="3617952"/>
            <a:ext cx="8561388" cy="287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8" tIns="47889" rIns="95778" bIns="47889">
            <a:spAutoFit/>
          </a:bodyPr>
          <a:lstStyle>
            <a:lvl1pPr marL="361950" indent="-3619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200" b="1">
                <a:solidFill>
                  <a:srgbClr val="CC3300"/>
                </a:solidFill>
                <a:latin typeface="Arial" charset="0"/>
              </a:rPr>
              <a:t>Определяют: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</a:pPr>
            <a:r>
              <a:rPr lang="ru-RU" altLang="ru-RU" sz="2200">
                <a:solidFill>
                  <a:srgbClr val="000000"/>
                </a:solidFill>
                <a:latin typeface="Arial" charset="0"/>
              </a:rPr>
              <a:t>понятие «материальный носитель» - (машиночитаемый носитель информации (в том числе магнитный и электронный));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</a:pPr>
            <a:r>
              <a:rPr lang="ru-RU" altLang="ru-RU" sz="2200">
                <a:solidFill>
                  <a:srgbClr val="000000"/>
                </a:solidFill>
                <a:latin typeface="Arial" charset="0"/>
              </a:rPr>
              <a:t>требования к материальным носителям;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</a:pPr>
            <a:r>
              <a:rPr lang="ru-RU" altLang="ru-RU" sz="2200">
                <a:solidFill>
                  <a:srgbClr val="000000"/>
                </a:solidFill>
                <a:latin typeface="Arial" charset="0"/>
              </a:rPr>
              <a:t>обязанности оператора;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</a:pPr>
            <a:r>
              <a:rPr lang="ru-RU" altLang="ru-RU" sz="2200">
                <a:solidFill>
                  <a:srgbClr val="000000"/>
                </a:solidFill>
                <a:latin typeface="Arial" charset="0"/>
              </a:rPr>
              <a:t>требования к технологиям хранения биометрических персональных данных;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</a:pPr>
            <a:r>
              <a:rPr lang="ru-RU" altLang="ru-RU" sz="2200">
                <a:solidFill>
                  <a:srgbClr val="000000"/>
                </a:solidFill>
                <a:latin typeface="Arial" charset="0"/>
              </a:rPr>
              <a:t>и …… т.д.</a:t>
            </a:r>
          </a:p>
        </p:txBody>
      </p:sp>
    </p:spTree>
    <p:extLst>
      <p:ext uri="{BB962C8B-B14F-4D97-AF65-F5344CB8AC3E}">
        <p14:creationId xmlns:p14="http://schemas.microsoft.com/office/powerpoint/2010/main" val="208525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160338" y="146050"/>
            <a:ext cx="7796212" cy="12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8" tIns="47889" rIns="95778" bIns="47889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/>
                <a:cs typeface="Tahoma" pitchFamily="34" charset="0"/>
              </a:rPr>
              <a:t>Положение</a:t>
            </a:r>
            <a:r>
              <a:rPr lang="en-US" sz="2400" b="1" dirty="0" smtClean="0">
                <a:solidFill>
                  <a:srgbClr val="C00000"/>
                </a:solidFill>
                <a:latin typeface="Arial"/>
                <a:cs typeface="Tahoma" pitchFamily="34" charset="0"/>
              </a:rPr>
              <a:t> </a:t>
            </a:r>
            <a:endParaRPr lang="ru-RU" sz="2400" b="1" dirty="0" smtClean="0">
              <a:solidFill>
                <a:srgbClr val="C00000"/>
              </a:solidFill>
              <a:latin typeface="Arial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/>
                <a:cs typeface="Tahoma" pitchFamily="34" charset="0"/>
              </a:rPr>
              <a:t>об особенностях обработки персональных</a:t>
            </a:r>
            <a:r>
              <a:rPr lang="en-US" sz="2400" b="1" dirty="0" smtClean="0">
                <a:solidFill>
                  <a:srgbClr val="C00000"/>
                </a:solidFill>
                <a:latin typeface="Arial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"/>
                <a:cs typeface="Tahoma" pitchFamily="34" charset="0"/>
              </a:rPr>
              <a:t>данных, осуществляемой без использования средств автоматизации</a:t>
            </a:r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211176" y="1654175"/>
            <a:ext cx="8751887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8" tIns="47889" rIns="95778" bIns="47889">
            <a:spAutoFit/>
          </a:bodyPr>
          <a:lstStyle>
            <a:lvl1pPr marL="446088" indent="-446088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40000"/>
              </a:spcBef>
              <a:buClr>
                <a:srgbClr val="CC3300"/>
              </a:buClr>
              <a:buFont typeface="Wingdings" pitchFamily="2" charset="2"/>
              <a:buChar char="§"/>
            </a:pPr>
            <a:r>
              <a:rPr lang="ru-RU" altLang="ru-RU" sz="2200">
                <a:solidFill>
                  <a:srgbClr val="1F497D"/>
                </a:solidFill>
                <a:latin typeface="Arial" charset="0"/>
              </a:rPr>
              <a:t>Общие положения. </a:t>
            </a:r>
          </a:p>
          <a:p>
            <a:pPr algn="just" eaLnBrk="1" hangingPunct="1">
              <a:lnSpc>
                <a:spcPct val="80000"/>
              </a:lnSpc>
              <a:spcBef>
                <a:spcPct val="40000"/>
              </a:spcBef>
              <a:buClr>
                <a:srgbClr val="CC3300"/>
              </a:buClr>
              <a:buFont typeface="Wingdings" pitchFamily="2" charset="2"/>
              <a:buChar char="§"/>
            </a:pPr>
            <a:r>
              <a:rPr lang="ru-RU" altLang="ru-RU" sz="2200">
                <a:solidFill>
                  <a:srgbClr val="1F497D"/>
                </a:solidFill>
                <a:latin typeface="Arial" charset="0"/>
              </a:rPr>
              <a:t>Особенности организации обработки персональных данных, осуществляемой без использования средств автоматизации. </a:t>
            </a:r>
          </a:p>
          <a:p>
            <a:pPr algn="just" eaLnBrk="1" hangingPunct="1">
              <a:lnSpc>
                <a:spcPct val="80000"/>
              </a:lnSpc>
              <a:spcBef>
                <a:spcPct val="40000"/>
              </a:spcBef>
              <a:buClr>
                <a:srgbClr val="CC3300"/>
              </a:buClr>
              <a:buFont typeface="Wingdings" pitchFamily="2" charset="2"/>
              <a:buChar char="§"/>
            </a:pPr>
            <a:r>
              <a:rPr lang="ru-RU" altLang="ru-RU" sz="2200">
                <a:solidFill>
                  <a:srgbClr val="1F497D"/>
                </a:solidFill>
                <a:latin typeface="Arial" charset="0"/>
              </a:rPr>
              <a:t>Меры по обеспечению безопасности ПДн при их обработке, осуществляемой без использования средств автоматизации:</a:t>
            </a: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5857913" y="6316663"/>
            <a:ext cx="31337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</a:pPr>
            <a:r>
              <a:rPr lang="ru-RU" altLang="ru-RU" sz="1200" i="1">
                <a:solidFill>
                  <a:srgbClr val="595959"/>
                </a:solidFill>
                <a:latin typeface="Arial" charset="0"/>
              </a:rPr>
              <a:t>Постановление правительства РФ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sz="1200" i="1">
                <a:solidFill>
                  <a:srgbClr val="595959"/>
                </a:solidFill>
                <a:latin typeface="Arial" charset="0"/>
              </a:rPr>
              <a:t>№ 687 от 15 сентября 2008</a:t>
            </a:r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801726" y="3471939"/>
            <a:ext cx="8142287" cy="303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8" tIns="47889" rIns="95778" bIns="47889">
            <a:spAutoFit/>
          </a:bodyPr>
          <a:lstStyle>
            <a:lvl1pPr marL="361950" indent="-3619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C3300"/>
              </a:buClr>
              <a:buFontTx/>
              <a:buChar char="•"/>
            </a:pPr>
            <a:r>
              <a:rPr lang="ru-RU" altLang="ru-RU" sz="2100">
                <a:solidFill>
                  <a:srgbClr val="000000"/>
                </a:solidFill>
                <a:latin typeface="Arial" charset="0"/>
              </a:rPr>
              <a:t>определить места хранения каждой категории персональных данных и установить перечень лиц, осуществляющих их обработку либо имеющих к ним доступ;</a:t>
            </a:r>
          </a:p>
          <a:p>
            <a:pPr algn="just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C3300"/>
              </a:buClr>
              <a:buFontTx/>
              <a:buChar char="•"/>
            </a:pPr>
            <a:r>
              <a:rPr lang="ru-RU" altLang="ru-RU" sz="2100">
                <a:solidFill>
                  <a:srgbClr val="000000"/>
                </a:solidFill>
                <a:latin typeface="Arial" charset="0"/>
              </a:rPr>
              <a:t>обеспечивать раздельное хранение персональных данных </a:t>
            </a:r>
            <a:r>
              <a:rPr lang="ru-RU" altLang="ru-RU" sz="2100">
                <a:solidFill>
                  <a:srgbClr val="CC3300"/>
                </a:solidFill>
                <a:latin typeface="Arial" charset="0"/>
              </a:rPr>
              <a:t>(материальных носителей),</a:t>
            </a:r>
            <a:r>
              <a:rPr lang="ru-RU" altLang="ru-RU" sz="2100">
                <a:solidFill>
                  <a:srgbClr val="595959"/>
                </a:solidFill>
                <a:latin typeface="Arial" charset="0"/>
              </a:rPr>
              <a:t> </a:t>
            </a:r>
            <a:r>
              <a:rPr lang="ru-RU" altLang="ru-RU" sz="2100">
                <a:solidFill>
                  <a:srgbClr val="000000"/>
                </a:solidFill>
                <a:latin typeface="Arial" charset="0"/>
              </a:rPr>
              <a:t>обработка которых осуществляется в различных целях;</a:t>
            </a:r>
          </a:p>
          <a:p>
            <a:pPr algn="just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C3300"/>
              </a:buClr>
              <a:buFontTx/>
              <a:buChar char="•"/>
            </a:pPr>
            <a:r>
              <a:rPr lang="ru-RU" altLang="ru-RU" sz="2100">
                <a:solidFill>
                  <a:srgbClr val="000000"/>
                </a:solidFill>
                <a:latin typeface="Arial" charset="0"/>
              </a:rPr>
              <a:t>при хранении соблюдать условия, обеспечивающие сохранность ПДн и исключающие несанкционированный доступ к ним.</a:t>
            </a:r>
          </a:p>
        </p:txBody>
      </p:sp>
    </p:spTree>
    <p:extLst>
      <p:ext uri="{BB962C8B-B14F-4D97-AF65-F5344CB8AC3E}">
        <p14:creationId xmlns:p14="http://schemas.microsoft.com/office/powerpoint/2010/main" val="9898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/>
          <p:cNvSpPr>
            <a:spLocks noChangeArrowheads="1"/>
          </p:cNvSpPr>
          <p:nvPr/>
        </p:nvSpPr>
        <p:spPr bwMode="auto">
          <a:xfrm>
            <a:off x="215906" y="1484314"/>
            <a:ext cx="87122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360363" algn="ctr">
              <a:defRPr/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ПРАВИТЕЛЬСТВО   РОССИЙСКОЙ   ФЕДЕРАЦИИ</a:t>
            </a:r>
          </a:p>
          <a:p>
            <a:pPr indent="360363" algn="ctr">
              <a:defRPr/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П О С Т А Н О В Л Е Н И Е</a:t>
            </a:r>
          </a:p>
          <a:p>
            <a:pPr indent="360363" algn="ctr">
              <a:defRPr/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от 1 ноября 2012 г. № </a:t>
            </a:r>
            <a:r>
              <a:rPr lang="ru-RU" sz="1600" b="1" dirty="0">
                <a:solidFill>
                  <a:srgbClr val="C00000"/>
                </a:solidFill>
                <a:latin typeface="Arial"/>
              </a:rPr>
              <a:t>1119</a:t>
            </a:r>
          </a:p>
          <a:p>
            <a:pPr indent="360363" algn="ctr">
              <a:defRPr/>
            </a:pPr>
            <a:endParaRPr lang="ru-RU" sz="1600" dirty="0">
              <a:solidFill>
                <a:srgbClr val="000000"/>
              </a:solidFill>
              <a:latin typeface="Arial"/>
            </a:endParaRPr>
          </a:p>
          <a:p>
            <a:pPr indent="360363" algn="ctr">
              <a:defRPr/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Об утверждении требований к защите персональных данных </a:t>
            </a:r>
          </a:p>
          <a:p>
            <a:pPr indent="360363" algn="ctr">
              <a:defRPr/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при их обработке в информационных системах </a:t>
            </a:r>
          </a:p>
          <a:p>
            <a:pPr indent="360363" algn="ctr">
              <a:defRPr/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персональных данных</a:t>
            </a:r>
          </a:p>
          <a:p>
            <a:pPr indent="360363" algn="ctr">
              <a:defRPr/>
            </a:pPr>
            <a:endParaRPr lang="ru-RU" sz="1600" dirty="0">
              <a:solidFill>
                <a:srgbClr val="000000"/>
              </a:solidFill>
              <a:latin typeface="Arial"/>
            </a:endParaRPr>
          </a:p>
          <a:p>
            <a:pPr indent="360363" algn="just">
              <a:defRPr/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В соответствии со статьей 19 Федерального закона «О персональных данных» Правительство Российской Федерации п о с т а н о в л я е т :</a:t>
            </a:r>
          </a:p>
          <a:p>
            <a:pPr indent="360363" algn="just">
              <a:defRPr/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1.	</a:t>
            </a:r>
            <a:r>
              <a:rPr lang="ru-RU" sz="1600" b="1" dirty="0">
                <a:solidFill>
                  <a:srgbClr val="C00000"/>
                </a:solidFill>
                <a:latin typeface="Arial"/>
              </a:rPr>
              <a:t>Утвердить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 прилагаемые требования к защите персональных данных при их обработке в информационных системах персональных данных.</a:t>
            </a:r>
          </a:p>
          <a:p>
            <a:pPr indent="360363" algn="just">
              <a:defRPr/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2.	</a:t>
            </a:r>
            <a:r>
              <a:rPr lang="ru-RU" sz="1600" b="1" dirty="0">
                <a:solidFill>
                  <a:srgbClr val="C00000"/>
                </a:solidFill>
                <a:latin typeface="Arial"/>
              </a:rPr>
              <a:t>Признать утратившим 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силу постановление Правительства Российской Федерации от 17 ноября 2007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г. №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781 «Об утверждении Положения об обеспечении безопасности персональных данных при их обработке в информационных системах персональных данных» (Собрание законодательства Российской Федерации, 2007, № 48, ст. 6001).</a:t>
            </a:r>
          </a:p>
          <a:p>
            <a:pPr indent="360363" algn="just">
              <a:defRPr/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	</a:t>
            </a:r>
          </a:p>
          <a:p>
            <a:pPr indent="360363" algn="just">
              <a:defRPr/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Председатель Правительства</a:t>
            </a:r>
          </a:p>
          <a:p>
            <a:pPr indent="360363" algn="just">
              <a:defRPr/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Российской Федерации	Д. Медведев</a:t>
            </a:r>
          </a:p>
        </p:txBody>
      </p:sp>
    </p:spTree>
    <p:extLst>
      <p:ext uri="{BB962C8B-B14F-4D97-AF65-F5344CB8AC3E}">
        <p14:creationId xmlns:p14="http://schemas.microsoft.com/office/powerpoint/2010/main" val="18062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13" y="768389"/>
            <a:ext cx="8640763" cy="49644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Arial"/>
              </a:rPr>
              <a:t>ПРИКАЗ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Arial"/>
              </a:rPr>
              <a:t>от 18 февраля 2013 г. № 21</a:t>
            </a:r>
            <a:endParaRPr lang="en-US" b="1" dirty="0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Arial"/>
              </a:rPr>
              <a:t> 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Arial"/>
              </a:rPr>
              <a:t>ОБ УТВЕРЖДЕНИИ СОСТАВА И СОДЕРЖАНИЯ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Arial"/>
              </a:rPr>
              <a:t>ОРГАНИЗАЦИОННЫХ И ТЕХНИЧЕСКИХ МЕР ПО ОБЕСПЕЧЕНИЮ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Arial"/>
              </a:rPr>
              <a:t>БЕЗОПАСНОСТИ ПЕРСОНАЛЬНЫХ ДАННЫХ ПРИ ИХ ОБРАБОТКЕ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Arial"/>
              </a:rPr>
              <a:t>В ИНФОРМАЦИОННЫХ СИСТЕМАХ ПЕРСОНАЛЬНЫХ ДАННЫХ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В соответствии с </a:t>
            </a:r>
            <a:r>
              <a:rPr lang="ru-RU" dirty="0">
                <a:solidFill>
                  <a:srgbClr val="000000"/>
                </a:solidFill>
                <a:latin typeface="Arial"/>
                <a:hlinkClick r:id="rId2"/>
              </a:rPr>
              <a:t>частью 4 статьи 19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Федерального закона от 27 июля 2006 г. № 152-ФЗ "О персональных данных" ……………. приказываю: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1.	Утвердить прилагаемые </a:t>
            </a:r>
            <a:r>
              <a:rPr lang="ru-RU" dirty="0">
                <a:solidFill>
                  <a:srgbClr val="000000"/>
                </a:solidFill>
                <a:latin typeface="Arial"/>
                <a:hlinkClick r:id="rId3" action="ppaction://hlinkfile"/>
              </a:rPr>
              <a:t>Состав и содержание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организационных и технических мер по обеспечению безопасности персональных данных при их обработке в информационных системах персональных данных.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2.	Признать утратившим силу </a:t>
            </a:r>
            <a:r>
              <a:rPr lang="ru-RU" dirty="0">
                <a:solidFill>
                  <a:srgbClr val="000000"/>
                </a:solidFill>
                <a:latin typeface="Arial"/>
                <a:hlinkClick r:id="rId4"/>
              </a:rPr>
              <a:t>приказ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ФСТЭК России от 5 февраля 2010 г. № 58 "Об утверждении Положения о методах и способах защиты информации в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ИСПДн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" (зарегистрирован Минюстом России 19 февраля 2010 г., регистрационный № 16456).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3613" y="5695950"/>
            <a:ext cx="5745163" cy="977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Директор</a:t>
            </a:r>
          </a:p>
          <a:p>
            <a:pPr algn="r">
              <a:lnSpc>
                <a:spcPct val="80000"/>
              </a:lnSpc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Федеральной службы по техническому</a:t>
            </a:r>
          </a:p>
          <a:p>
            <a:pPr algn="r">
              <a:lnSpc>
                <a:spcPct val="80000"/>
              </a:lnSpc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и экспортному контролю</a:t>
            </a:r>
          </a:p>
          <a:p>
            <a:pPr algn="r">
              <a:lnSpc>
                <a:spcPct val="80000"/>
              </a:lnSpc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В.СЕЛИН</a:t>
            </a:r>
            <a:endParaRPr lang="ru-RU" dirty="0">
              <a:solidFill>
                <a:srgbClr val="59595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426" y="188913"/>
            <a:ext cx="736123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Зарегистрировано в Минюсте России 14 мая 2013 г. N 28375</a:t>
            </a:r>
          </a:p>
        </p:txBody>
      </p:sp>
    </p:spTree>
    <p:extLst>
      <p:ext uri="{BB962C8B-B14F-4D97-AF65-F5344CB8AC3E}">
        <p14:creationId xmlns:p14="http://schemas.microsoft.com/office/powerpoint/2010/main" val="139147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520" y="152400"/>
            <a:ext cx="7058025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b="1" smtClean="0">
                <a:solidFill>
                  <a:srgbClr val="C00000"/>
                </a:solidFill>
                <a:latin typeface="Arial" charset="0"/>
              </a:rPr>
              <a:t>Приказы и иные документы ФСТЭК России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50938" y="2120900"/>
            <a:ext cx="7772400" cy="229870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Tx/>
              <a:buNone/>
            </a:pPr>
            <a:endParaRPr lang="ru-RU" altLang="ru-RU" sz="2200" smtClean="0">
              <a:solidFill>
                <a:srgbClr val="000000"/>
              </a:solidFill>
              <a:latin typeface="Arial" charset="0"/>
            </a:endParaRPr>
          </a:p>
          <a:p>
            <a:pPr marL="0" indent="0" algn="just">
              <a:lnSpc>
                <a:spcPct val="80000"/>
              </a:lnSpc>
              <a:spcBef>
                <a:spcPct val="60000"/>
              </a:spcBef>
              <a:buFontTx/>
              <a:buNone/>
            </a:pPr>
            <a:r>
              <a:rPr lang="ru-RU" altLang="ru-RU" sz="2200" smtClean="0">
                <a:solidFill>
                  <a:srgbClr val="000000"/>
                </a:solidFill>
                <a:latin typeface="Arial" charset="0"/>
              </a:rPr>
              <a:t>Базовая модель  угроз безопасности персональных данных при их обработке в ИСПДн.</a:t>
            </a:r>
          </a:p>
          <a:p>
            <a:pPr marL="0" indent="0" algn="just">
              <a:lnSpc>
                <a:spcPct val="80000"/>
              </a:lnSpc>
              <a:spcBef>
                <a:spcPct val="60000"/>
              </a:spcBef>
              <a:buFontTx/>
              <a:buNone/>
            </a:pPr>
            <a:r>
              <a:rPr lang="ru-RU" altLang="ru-RU" sz="2200" smtClean="0">
                <a:solidFill>
                  <a:srgbClr val="000000"/>
                </a:solidFill>
                <a:latin typeface="Arial" charset="0"/>
              </a:rPr>
              <a:t>Методика определения актуальных угроз безопасности персональных данных при их обработке в ИСПДн.</a:t>
            </a:r>
          </a:p>
        </p:txBody>
      </p:sp>
      <p:pic>
        <p:nvPicPr>
          <p:cNvPr id="157700" name="Picture 5" descr="MCj043264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503488"/>
            <a:ext cx="6667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1" name="Picture 6" descr="MCj043264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3289300"/>
            <a:ext cx="6683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2" name="Picture 7" descr="MCj043264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4567238"/>
            <a:ext cx="6683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3" name="Text Box 10"/>
          <p:cNvSpPr txBox="1">
            <a:spLocks noChangeArrowheads="1"/>
          </p:cNvSpPr>
          <p:nvPr/>
        </p:nvSpPr>
        <p:spPr bwMode="auto">
          <a:xfrm>
            <a:off x="5143500" y="4138689"/>
            <a:ext cx="37973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8" tIns="47889" rIns="95778" bIns="47889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200" i="1">
                <a:solidFill>
                  <a:srgbClr val="1F497D"/>
                </a:solidFill>
                <a:latin typeface="Arial" charset="0"/>
              </a:rPr>
              <a:t>Утверждены 14 и 15 февраля 2008 года </a:t>
            </a:r>
          </a:p>
        </p:txBody>
      </p:sp>
      <p:sp>
        <p:nvSpPr>
          <p:cNvPr id="935951" name="Text Box 15"/>
          <p:cNvSpPr txBox="1">
            <a:spLocks noChangeArrowheads="1"/>
          </p:cNvSpPr>
          <p:nvPr/>
        </p:nvSpPr>
        <p:spPr bwMode="auto">
          <a:xfrm>
            <a:off x="1127129" y="4679950"/>
            <a:ext cx="7713663" cy="909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5778" tIns="47889" rIns="95778" bIns="47889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2200" dirty="0" smtClean="0">
                <a:solidFill>
                  <a:srgbClr val="EEECE1">
                    <a:lumMod val="10000"/>
                  </a:srgbClr>
                </a:solidFill>
                <a:latin typeface="Arial" charset="0"/>
              </a:rPr>
              <a:t>Состав и содержание организационных и технических мер по обеспечению безопасности персональных данных при их обработке в </a:t>
            </a:r>
            <a:r>
              <a:rPr lang="ru-RU" sz="2200" dirty="0" err="1" smtClean="0">
                <a:solidFill>
                  <a:srgbClr val="EEECE1">
                    <a:lumMod val="10000"/>
                  </a:srgbClr>
                </a:solidFill>
                <a:latin typeface="Arial" charset="0"/>
              </a:rPr>
              <a:t>ИСПДн</a:t>
            </a:r>
            <a:r>
              <a:rPr lang="ru-RU" sz="2200" dirty="0" smtClean="0">
                <a:solidFill>
                  <a:srgbClr val="EEECE1">
                    <a:lumMod val="10000"/>
                  </a:srgbClr>
                </a:solidFill>
                <a:latin typeface="Arial" charset="0"/>
              </a:rPr>
              <a:t>.</a:t>
            </a:r>
          </a:p>
        </p:txBody>
      </p:sp>
      <p:sp>
        <p:nvSpPr>
          <p:cNvPr id="157705" name="Text Box 16"/>
          <p:cNvSpPr txBox="1">
            <a:spLocks noChangeArrowheads="1"/>
          </p:cNvSpPr>
          <p:nvPr/>
        </p:nvSpPr>
        <p:spPr bwMode="auto">
          <a:xfrm>
            <a:off x="4610138" y="5837314"/>
            <a:ext cx="426561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8" tIns="47889" rIns="95778" bIns="47889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200" i="1">
                <a:solidFill>
                  <a:srgbClr val="1F497D"/>
                </a:solidFill>
                <a:latin typeface="Arial" charset="0"/>
              </a:rPr>
              <a:t>Приказ ФСТЭК России от 18 февраля 2013 г. № 21</a:t>
            </a:r>
          </a:p>
        </p:txBody>
      </p:sp>
    </p:spTree>
    <p:extLst>
      <p:ext uri="{BB962C8B-B14F-4D97-AF65-F5344CB8AC3E}">
        <p14:creationId xmlns:p14="http://schemas.microsoft.com/office/powerpoint/2010/main" val="225870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520" y="152400"/>
            <a:ext cx="7058025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b="1" dirty="0" smtClean="0">
                <a:solidFill>
                  <a:srgbClr val="C00000"/>
                </a:solidFill>
                <a:latin typeface="Arial" charset="0"/>
              </a:rPr>
              <a:t>Приказы и иные документы ФСБ России</a:t>
            </a:r>
            <a:endParaRPr lang="ru-RU" altLang="ru-RU" b="1" dirty="0" smtClean="0">
              <a:solidFill>
                <a:srgbClr val="1E1C11"/>
              </a:solidFill>
              <a:latin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4275" y="1879606"/>
            <a:ext cx="7772400" cy="4525963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spcBef>
                <a:spcPct val="60000"/>
              </a:spcBef>
              <a:buFontTx/>
              <a:buNone/>
            </a:pPr>
            <a:r>
              <a:rPr lang="ru-RU" altLang="ru-RU" sz="2200" smtClean="0">
                <a:solidFill>
                  <a:srgbClr val="000000"/>
                </a:solidFill>
                <a:latin typeface="Arial" charset="0"/>
              </a:rPr>
              <a:t>Методические рекомендации по обеспечению с помощью криптографических средств безопасности персональных данных при их обработке в ИСПДн с использованием средств автоматизации.</a:t>
            </a:r>
          </a:p>
          <a:p>
            <a:pPr marL="0" indent="0" algn="just">
              <a:lnSpc>
                <a:spcPct val="80000"/>
              </a:lnSpc>
              <a:spcBef>
                <a:spcPct val="60000"/>
              </a:spcBef>
              <a:buFontTx/>
              <a:buNone/>
            </a:pPr>
            <a:endParaRPr lang="ru-RU" altLang="ru-RU" sz="2200" smtClean="0">
              <a:solidFill>
                <a:srgbClr val="000000"/>
              </a:solidFill>
              <a:latin typeface="Arial" charset="0"/>
            </a:endParaRPr>
          </a:p>
          <a:p>
            <a:pPr marL="0" indent="0" algn="just">
              <a:lnSpc>
                <a:spcPct val="80000"/>
              </a:lnSpc>
              <a:spcBef>
                <a:spcPct val="60000"/>
              </a:spcBef>
              <a:buFontTx/>
              <a:buNone/>
            </a:pPr>
            <a:endParaRPr lang="ru-RU" altLang="ru-RU" sz="2200" smtClean="0">
              <a:solidFill>
                <a:srgbClr val="000000"/>
              </a:solidFill>
              <a:latin typeface="Arial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ru-RU" altLang="ru-RU" sz="2200" smtClean="0">
                <a:solidFill>
                  <a:srgbClr val="000000"/>
                </a:solidFill>
                <a:latin typeface="Arial" charset="0"/>
              </a:rPr>
              <a:t>Типовые требования по организации и обеспечению функционирования шифровальных (криптографических) средств, предназначенных для защиты информации, не содержащей сведений, составляющих государственную тайну в случае их использования для обеспечения безопасности персональных данных при их обработке в ИСПДн.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5449892" y="5876925"/>
            <a:ext cx="35528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rgbClr val="E66937"/>
              </a:buClr>
              <a:buSzPct val="60000"/>
              <a:buFont typeface="Wingdings" pitchFamily="2" charset="2"/>
              <a:buNone/>
            </a:pPr>
            <a:r>
              <a:rPr lang="ru-RU" altLang="ru-RU" sz="1200" i="1">
                <a:solidFill>
                  <a:srgbClr val="595959"/>
                </a:solidFill>
                <a:latin typeface="Arial" charset="0"/>
              </a:rPr>
              <a:t>Приказ ФСБ России 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rgbClr val="E66937"/>
              </a:buClr>
              <a:buSzPct val="60000"/>
              <a:buFont typeface="Wingdings" pitchFamily="2" charset="2"/>
              <a:buNone/>
            </a:pPr>
            <a:r>
              <a:rPr lang="ru-RU" altLang="ru-RU" sz="1200" i="1">
                <a:solidFill>
                  <a:srgbClr val="595959"/>
                </a:solidFill>
                <a:latin typeface="Arial" charset="0"/>
              </a:rPr>
              <a:t>от 21 февраля 2008 г. № 149/6/6-622</a:t>
            </a:r>
          </a:p>
        </p:txBody>
      </p:sp>
      <p:pic>
        <p:nvPicPr>
          <p:cNvPr id="155653" name="Picture 5" descr="MCj043264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3" y="1797050"/>
            <a:ext cx="6683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4" name="Picture 6" descr="MCj043264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44" y="4151313"/>
            <a:ext cx="6683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5449892" y="3030580"/>
            <a:ext cx="35528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rgbClr val="E66937"/>
              </a:buClr>
              <a:buSzPct val="60000"/>
              <a:buFont typeface="Wingdings" pitchFamily="2" charset="2"/>
              <a:buNone/>
            </a:pPr>
            <a:r>
              <a:rPr lang="ru-RU" altLang="ru-RU" sz="1200" i="1">
                <a:solidFill>
                  <a:srgbClr val="595959"/>
                </a:solidFill>
                <a:latin typeface="Arial" charset="0"/>
              </a:rPr>
              <a:t>Приказ ФСБ России 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rgbClr val="E66937"/>
              </a:buClr>
              <a:buSzPct val="60000"/>
              <a:buFont typeface="Wingdings" pitchFamily="2" charset="2"/>
              <a:buNone/>
            </a:pPr>
            <a:r>
              <a:rPr lang="ru-RU" altLang="ru-RU" sz="1200" i="1">
                <a:solidFill>
                  <a:srgbClr val="595959"/>
                </a:solidFill>
                <a:latin typeface="Arial" charset="0"/>
              </a:rPr>
              <a:t>от 21 февраля 2008 г. № 149/54-144</a:t>
            </a:r>
          </a:p>
        </p:txBody>
      </p:sp>
    </p:spTree>
    <p:extLst>
      <p:ext uri="{BB962C8B-B14F-4D97-AF65-F5344CB8AC3E}">
        <p14:creationId xmlns:p14="http://schemas.microsoft.com/office/powerpoint/2010/main" val="386462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520" y="152400"/>
            <a:ext cx="7058025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FF0000"/>
                </a:solidFill>
                <a:latin typeface="Arial" charset="0"/>
              </a:rPr>
              <a:t>П</a:t>
            </a:r>
            <a:r>
              <a:rPr lang="ru-RU" sz="4000" b="1" dirty="0" smtClean="0">
                <a:solidFill>
                  <a:srgbClr val="FF0000"/>
                </a:solidFill>
                <a:latin typeface="Arial" charset="0"/>
              </a:rPr>
              <a:t>ланируемые изменения</a:t>
            </a:r>
            <a:endParaRPr lang="ru-RU" altLang="ru-RU" sz="4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03126" y="2352948"/>
            <a:ext cx="7772400" cy="757306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spcBef>
                <a:spcPct val="60000"/>
              </a:spcBef>
              <a:buFontTx/>
              <a:buNone/>
            </a:pPr>
            <a:r>
              <a:rPr lang="ru-RU" sz="2400" b="1" dirty="0">
                <a:solidFill>
                  <a:srgbClr val="C00000"/>
                </a:solidFill>
                <a:latin typeface="+mn-lt"/>
              </a:rPr>
              <a:t>Проект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 приказа ФСБ по использованию СКЗИ для защиты </a:t>
            </a:r>
            <a:r>
              <a:rPr lang="ru-RU" sz="2400" dirty="0" err="1">
                <a:solidFill>
                  <a:srgbClr val="000000"/>
                </a:solidFill>
                <a:latin typeface="+mn-lt"/>
              </a:rPr>
              <a:t>ПДн</a:t>
            </a:r>
            <a:endParaRPr lang="ru-RU" altLang="ru-RU" sz="2200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55653" name="Picture 5" descr="MCj043264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04" y="2270391"/>
            <a:ext cx="6683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304" y="3356992"/>
            <a:ext cx="8647183" cy="256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rgbClr val="000000"/>
                </a:solidFill>
                <a:latin typeface="+mn-lt"/>
              </a:rPr>
              <a:t>Настоящий документ 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устанавливает состав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и 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содержание необходимых для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выполнения 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установленных Правительством РФ требований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к защите </a:t>
            </a:r>
            <a:r>
              <a:rPr lang="ru-RU" sz="2200" dirty="0" err="1" smtClean="0">
                <a:solidFill>
                  <a:srgbClr val="000000"/>
                </a:solidFill>
                <a:latin typeface="+mn-lt"/>
              </a:rPr>
              <a:t>ПДн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 для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каждого из 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уровней защищенности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организационных 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и технических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мер по 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обеспечению безопасности </a:t>
            </a:r>
            <a:r>
              <a:rPr lang="ru-RU" sz="2200" dirty="0" err="1">
                <a:solidFill>
                  <a:srgbClr val="000000"/>
                </a:solidFill>
                <a:latin typeface="+mn-lt"/>
              </a:rPr>
              <a:t>ПДн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 при их обработке 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в </a:t>
            </a:r>
            <a:r>
              <a:rPr lang="ru-RU" sz="2200" dirty="0" err="1" smtClean="0">
                <a:solidFill>
                  <a:srgbClr val="000000"/>
                </a:solidFill>
                <a:latin typeface="+mn-lt"/>
              </a:rPr>
              <a:t>ИСПДн</a:t>
            </a:r>
            <a:endParaRPr lang="ru-RU" sz="2200" dirty="0">
              <a:solidFill>
                <a:srgbClr val="000000"/>
              </a:solidFill>
              <a:latin typeface="+mn-lt"/>
            </a:endParaRPr>
          </a:p>
          <a:p>
            <a:pPr marL="533400" indent="-5334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Существенно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осложняет 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жизнь операторам </a:t>
            </a:r>
            <a:r>
              <a:rPr lang="ru-RU" sz="2200" dirty="0" err="1">
                <a:solidFill>
                  <a:srgbClr val="000000"/>
                </a:solidFill>
                <a:latin typeface="+mn-lt"/>
              </a:rPr>
              <a:t>ПДн</a:t>
            </a:r>
            <a:endParaRPr lang="ru-RU" sz="2200" dirty="0">
              <a:solidFill>
                <a:srgbClr val="000000"/>
              </a:solidFill>
              <a:latin typeface="+mn-lt"/>
            </a:endParaRPr>
          </a:p>
          <a:p>
            <a:pPr marL="533400" indent="-5334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Требует повсеместного использования только сертифицированной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криптографии</a:t>
            </a:r>
          </a:p>
        </p:txBody>
      </p:sp>
    </p:spTree>
    <p:extLst>
      <p:ext uri="{BB962C8B-B14F-4D97-AF65-F5344CB8AC3E}">
        <p14:creationId xmlns:p14="http://schemas.microsoft.com/office/powerpoint/2010/main" val="377088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Заголовок 1"/>
          <p:cNvSpPr>
            <a:spLocks noGrp="1"/>
          </p:cNvSpPr>
          <p:nvPr>
            <p:ph type="title"/>
          </p:nvPr>
        </p:nvSpPr>
        <p:spPr>
          <a:xfrm>
            <a:off x="144463" y="76"/>
            <a:ext cx="7956550" cy="1412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 b="1" smtClean="0">
                <a:solidFill>
                  <a:srgbClr val="C00000"/>
                </a:solidFill>
                <a:latin typeface="Arial" charset="0"/>
              </a:rPr>
              <a:t>Перечень мер</a:t>
            </a:r>
            <a:r>
              <a:rPr lang="ru-RU" altLang="ru-RU" sz="1800" b="1" smtClean="0">
                <a:solidFill>
                  <a:srgbClr val="1E1C11"/>
                </a:solidFill>
                <a:latin typeface="Arial" charset="0"/>
              </a:rPr>
              <a:t>, направленных на обеспечение выполнения обязанностей, предусмотренных федеральным законом </a:t>
            </a:r>
            <a:br>
              <a:rPr lang="ru-RU" altLang="ru-RU" sz="1800" b="1" smtClean="0">
                <a:solidFill>
                  <a:srgbClr val="1E1C11"/>
                </a:solidFill>
                <a:latin typeface="Arial" charset="0"/>
              </a:rPr>
            </a:br>
            <a:r>
              <a:rPr lang="ru-RU" altLang="ru-RU" sz="1800" b="1" smtClean="0">
                <a:solidFill>
                  <a:srgbClr val="1E1C11"/>
                </a:solidFill>
                <a:latin typeface="Arial" charset="0"/>
              </a:rPr>
              <a:t>«О персональных данных» и принятыми в соответствии с ним нормативными правовыми актами, операторами, являющимися </a:t>
            </a:r>
            <a:r>
              <a:rPr lang="ru-RU" altLang="ru-RU" sz="1800" b="1" smtClean="0">
                <a:solidFill>
                  <a:srgbClr val="C00000"/>
                </a:solidFill>
                <a:latin typeface="Arial" charset="0"/>
              </a:rPr>
              <a:t>государственными или муниципальными органами</a:t>
            </a:r>
          </a:p>
        </p:txBody>
      </p:sp>
      <p:sp>
        <p:nvSpPr>
          <p:cNvPr id="159747" name="Объект 2"/>
          <p:cNvSpPr>
            <a:spLocks noGrp="1"/>
          </p:cNvSpPr>
          <p:nvPr>
            <p:ph idx="1"/>
          </p:nvPr>
        </p:nvSpPr>
        <p:spPr>
          <a:xfrm>
            <a:off x="395290" y="1771650"/>
            <a:ext cx="8596312" cy="4394200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altLang="ru-RU" sz="1800" dirty="0" smtClean="0">
                <a:solidFill>
                  <a:srgbClr val="1E1C11"/>
                </a:solidFill>
                <a:latin typeface="Arial" charset="0"/>
              </a:rPr>
              <a:t>назначить ответственного за организацию обработки </a:t>
            </a:r>
            <a:r>
              <a:rPr lang="ru-RU" altLang="ru-RU" sz="1800" dirty="0" err="1" smtClean="0">
                <a:solidFill>
                  <a:srgbClr val="1E1C11"/>
                </a:solidFill>
                <a:latin typeface="Arial" charset="0"/>
              </a:rPr>
              <a:t>ПДн</a:t>
            </a:r>
            <a:endParaRPr lang="ru-RU" altLang="ru-RU" sz="1800" dirty="0" smtClean="0">
              <a:solidFill>
                <a:srgbClr val="1E1C11"/>
              </a:solidFill>
              <a:latin typeface="Arial" charset="0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altLang="ru-RU" sz="1800" dirty="0" smtClean="0">
                <a:solidFill>
                  <a:srgbClr val="1E1C11"/>
                </a:solidFill>
                <a:latin typeface="Arial" charset="0"/>
              </a:rPr>
              <a:t>разработать и утвердить необходимые документы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altLang="ru-RU" sz="1800" dirty="0" smtClean="0">
                <a:solidFill>
                  <a:srgbClr val="1E1C11"/>
                </a:solidFill>
                <a:latin typeface="Arial" charset="0"/>
              </a:rPr>
              <a:t>принять правовые, организационные и технические меры по обеспечению безопасности персональных данных 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altLang="ru-RU" sz="1800" dirty="0" smtClean="0">
                <a:solidFill>
                  <a:srgbClr val="1E1C11"/>
                </a:solidFill>
                <a:latin typeface="Arial" charset="0"/>
              </a:rPr>
              <a:t>выполнить требования, установленные постановлением Правительства РФ от № 687 от 15 сентября 2008 г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altLang="ru-RU" sz="1800" dirty="0" smtClean="0">
                <a:solidFill>
                  <a:srgbClr val="1E1C11"/>
                </a:solidFill>
                <a:latin typeface="Arial" charset="0"/>
              </a:rPr>
              <a:t>организовать проведение периодических проверок условий обработки </a:t>
            </a:r>
            <a:r>
              <a:rPr lang="ru-RU" altLang="ru-RU" sz="1800" dirty="0" err="1" smtClean="0">
                <a:solidFill>
                  <a:srgbClr val="1E1C11"/>
                </a:solidFill>
                <a:latin typeface="Arial" charset="0"/>
              </a:rPr>
              <a:t>ПДн</a:t>
            </a:r>
            <a:endParaRPr lang="ru-RU" altLang="ru-RU" sz="1800" dirty="0" smtClean="0">
              <a:solidFill>
                <a:srgbClr val="1E1C11"/>
              </a:solidFill>
              <a:latin typeface="Arial" charset="0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altLang="ru-RU" sz="1800" dirty="0" smtClean="0">
                <a:solidFill>
                  <a:srgbClr val="1E1C11"/>
                </a:solidFill>
                <a:latin typeface="Arial" charset="0"/>
              </a:rPr>
              <a:t>знакомить служащих, непосредственно осуществляющих обработку </a:t>
            </a:r>
            <a:r>
              <a:rPr lang="ru-RU" altLang="ru-RU" sz="1800" dirty="0" err="1" smtClean="0">
                <a:solidFill>
                  <a:srgbClr val="1E1C11"/>
                </a:solidFill>
                <a:latin typeface="Arial" charset="0"/>
              </a:rPr>
              <a:t>ПДн</a:t>
            </a:r>
            <a:r>
              <a:rPr lang="ru-RU" altLang="ru-RU" sz="1800" dirty="0" smtClean="0">
                <a:solidFill>
                  <a:srgbClr val="1E1C11"/>
                </a:solidFill>
                <a:latin typeface="Arial" charset="0"/>
              </a:rPr>
              <a:t>, с положениями законодательства РФ о персональных данных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altLang="ru-RU" sz="1800" dirty="0" smtClean="0">
                <a:solidFill>
                  <a:srgbClr val="1E1C11"/>
                </a:solidFill>
                <a:latin typeface="Arial" charset="0"/>
              </a:rPr>
              <a:t>уведомить </a:t>
            </a:r>
            <a:r>
              <a:rPr lang="ru-RU" altLang="ru-RU" sz="1800" dirty="0" err="1" smtClean="0">
                <a:solidFill>
                  <a:srgbClr val="1E1C11"/>
                </a:solidFill>
                <a:latin typeface="Arial" charset="0"/>
              </a:rPr>
              <a:t>Роскомнадзор</a:t>
            </a:r>
            <a:r>
              <a:rPr lang="ru-RU" altLang="ru-RU" sz="1800" dirty="0" smtClean="0">
                <a:solidFill>
                  <a:srgbClr val="1E1C11"/>
                </a:solidFill>
                <a:latin typeface="Arial" charset="0"/>
              </a:rPr>
              <a:t> об обработке (намерении осуществлять обработку) </a:t>
            </a:r>
            <a:r>
              <a:rPr lang="ru-RU" altLang="ru-RU" sz="1800" dirty="0" err="1" smtClean="0">
                <a:solidFill>
                  <a:srgbClr val="1E1C11"/>
                </a:solidFill>
                <a:latin typeface="Arial" charset="0"/>
              </a:rPr>
              <a:t>ПДн</a:t>
            </a:r>
            <a:endParaRPr lang="ru-RU" altLang="ru-RU" sz="1800" dirty="0" smtClean="0">
              <a:solidFill>
                <a:srgbClr val="1E1C11"/>
              </a:solidFill>
              <a:latin typeface="Arial" charset="0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altLang="ru-RU" sz="1800" dirty="0" smtClean="0">
                <a:solidFill>
                  <a:srgbClr val="000000"/>
                </a:solidFill>
                <a:latin typeface="Arial" charset="0"/>
              </a:rPr>
              <a:t>осуществить обезличивание персональных данных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altLang="ru-RU" sz="1800" dirty="0" smtClean="0">
                <a:solidFill>
                  <a:srgbClr val="1E1C11"/>
                </a:solidFill>
                <a:latin typeface="Arial" charset="0"/>
              </a:rPr>
              <a:t>опубликовать документы, определяющие политику в отношении обработки персональных данных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57913" y="6316663"/>
            <a:ext cx="31337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  <a:defRPr/>
            </a:pPr>
            <a:r>
              <a:rPr lang="ru-RU" sz="1200" i="1" dirty="0" smtClean="0">
                <a:solidFill>
                  <a:srgbClr val="EEECE1">
                    <a:lumMod val="10000"/>
                  </a:srgbClr>
                </a:solidFill>
                <a:latin typeface="Arial" charset="0"/>
              </a:rPr>
              <a:t>Постановление правительства РФ 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1200" i="1" dirty="0" smtClean="0">
                <a:solidFill>
                  <a:srgbClr val="EEECE1">
                    <a:lumMod val="10000"/>
                  </a:srgbClr>
                </a:solidFill>
                <a:latin typeface="Arial" charset="0"/>
              </a:rPr>
              <a:t>№ 211 от 21 марта 2012</a:t>
            </a:r>
          </a:p>
        </p:txBody>
      </p:sp>
    </p:spTree>
    <p:extLst>
      <p:ext uri="{BB962C8B-B14F-4D97-AF65-F5344CB8AC3E}">
        <p14:creationId xmlns:p14="http://schemas.microsoft.com/office/powerpoint/2010/main" val="198010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326" y="3141701"/>
            <a:ext cx="8569325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EEECE1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Об утверждении правил согласования проектов решений ассоциаций, союзов и иных объединений операторов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 определении дополнительных угроз безопасности </a:t>
            </a:r>
            <a:r>
              <a:rPr lang="ru-RU" sz="2000" b="1" dirty="0">
                <a:solidFill>
                  <a:srgbClr val="EEECE1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персональных данных, актуальных при обработке персональных данных в информационных системах персональных данных, эксплуатируемых при осуществлении определенных видов деятельности членами таких ассоциаций, союзов и иных объединений операторов, с федеральной службой безопасности Российской Федерации и федеральной службой по техническому и экспортному контролю</a:t>
            </a:r>
          </a:p>
        </p:txBody>
      </p:sp>
      <p:sp>
        <p:nvSpPr>
          <p:cNvPr id="172035" name="TextBox 4"/>
          <p:cNvSpPr txBox="1">
            <a:spLocks noChangeArrowheads="1"/>
          </p:cNvSpPr>
          <p:nvPr/>
        </p:nvSpPr>
        <p:spPr bwMode="auto">
          <a:xfrm>
            <a:off x="3276606" y="6304039"/>
            <a:ext cx="5688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i="1">
                <a:solidFill>
                  <a:srgbClr val="595959"/>
                </a:solidFill>
                <a:latin typeface="Arial" charset="0"/>
              </a:rPr>
              <a:t>Постановление Правительства РФ № 940 от 18 сентября 2012 г.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326" y="1844675"/>
            <a:ext cx="8569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0363" algn="ctr">
              <a:defRPr/>
            </a:pPr>
            <a:r>
              <a:rPr lang="ru-RU" dirty="0">
                <a:solidFill>
                  <a:srgbClr val="000000"/>
                </a:solidFill>
              </a:rPr>
              <a:t>ПРАВИТЕЛЬСТВО   РОССИЙСКОЙ   ФЕДЕРАЦИИ</a:t>
            </a:r>
          </a:p>
          <a:p>
            <a:pPr indent="360363" algn="ctr">
              <a:defRPr/>
            </a:pPr>
            <a:r>
              <a:rPr lang="ru-RU" dirty="0">
                <a:solidFill>
                  <a:srgbClr val="000000"/>
                </a:solidFill>
              </a:rPr>
              <a:t>П О С Т А Н О В Л Е Н И Е</a:t>
            </a:r>
          </a:p>
          <a:p>
            <a:pPr indent="360363" algn="ctr">
              <a:defRPr/>
            </a:pPr>
            <a:r>
              <a:rPr lang="ru-RU" dirty="0">
                <a:solidFill>
                  <a:srgbClr val="000000"/>
                </a:solidFill>
              </a:rPr>
              <a:t>от 18 сентября 2012 г. № </a:t>
            </a:r>
            <a:r>
              <a:rPr lang="ru-RU" b="1" dirty="0">
                <a:solidFill>
                  <a:srgbClr val="C00000"/>
                </a:solidFill>
              </a:rPr>
              <a:t>940</a:t>
            </a:r>
          </a:p>
          <a:p>
            <a:pPr>
              <a:defRPr/>
            </a:pPr>
            <a:endParaRPr lang="ru-RU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0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1"/>
          <p:cNvSpPr txBox="1">
            <a:spLocks noChangeArrowheads="1"/>
          </p:cNvSpPr>
          <p:nvPr/>
        </p:nvSpPr>
        <p:spPr bwMode="auto">
          <a:xfrm>
            <a:off x="160338" y="333375"/>
            <a:ext cx="7345362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defTabSz="957263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defTabSz="957263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defTabSz="957263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defTabSz="957263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just" defTabSz="957263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just" defTabSz="957263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just" defTabSz="957263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just" defTabSz="957263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Кол-во скомпрометированных записей персональных данных по отраслям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4515" name="TextBox 4"/>
          <p:cNvSpPr txBox="1">
            <a:spLocks noChangeArrowheads="1"/>
          </p:cNvSpPr>
          <p:nvPr/>
        </p:nvSpPr>
        <p:spPr bwMode="auto">
          <a:xfrm>
            <a:off x="5580067" y="6392901"/>
            <a:ext cx="3455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just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just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just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just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i="1">
                <a:solidFill>
                  <a:srgbClr val="1E1C11"/>
                </a:solidFill>
              </a:rPr>
              <a:t>http://www.infowatch.ru</a:t>
            </a:r>
            <a:endParaRPr lang="ru-RU" sz="1200" i="1">
              <a:solidFill>
                <a:srgbClr val="1E1C11"/>
              </a:solidFill>
            </a:endParaRPr>
          </a:p>
        </p:txBody>
      </p:sp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21" y="1898830"/>
            <a:ext cx="7976271" cy="437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66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Заголовок 1"/>
          <p:cNvSpPr>
            <a:spLocks noGrp="1"/>
          </p:cNvSpPr>
          <p:nvPr>
            <p:ph type="title"/>
          </p:nvPr>
        </p:nvSpPr>
        <p:spPr>
          <a:xfrm>
            <a:off x="144463" y="76"/>
            <a:ext cx="7416800" cy="1628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b="1" smtClean="0">
                <a:solidFill>
                  <a:srgbClr val="C00000"/>
                </a:solidFill>
                <a:latin typeface="Arial" charset="0"/>
              </a:rPr>
              <a:t>Перечень иностранных государств, не являющихся сторонами конвенции совета Европы о защите физических лиц при автоматизированной обработке персональных данных и обеспечивающих адекватную защиту прав субъектов персональных данных</a:t>
            </a:r>
            <a:endParaRPr lang="ru-RU" altLang="ru-RU" sz="2000" smtClea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73059" name="Объект 2"/>
          <p:cNvSpPr>
            <a:spLocks noGrp="1"/>
          </p:cNvSpPr>
          <p:nvPr>
            <p:ph idx="1"/>
          </p:nvPr>
        </p:nvSpPr>
        <p:spPr>
          <a:xfrm>
            <a:off x="323888" y="1628775"/>
            <a:ext cx="8651875" cy="5086350"/>
          </a:xfrm>
        </p:spPr>
        <p:txBody>
          <a:bodyPr/>
          <a:lstStyle/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altLang="ru-RU" sz="1400" smtClean="0">
                <a:solidFill>
                  <a:srgbClr val="000000"/>
                </a:solidFill>
                <a:latin typeface="Arial" charset="0"/>
              </a:rPr>
              <a:t>Австралия - Австралийский союз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altLang="ru-RU" sz="1400" smtClean="0">
                <a:solidFill>
                  <a:srgbClr val="000000"/>
                </a:solidFill>
                <a:latin typeface="Arial" charset="0"/>
              </a:rPr>
              <a:t>Аргентинская Республика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altLang="ru-RU" sz="1400" smtClean="0">
                <a:solidFill>
                  <a:srgbClr val="000000"/>
                </a:solidFill>
                <a:latin typeface="Arial" charset="0"/>
              </a:rPr>
              <a:t>Государство Израиль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altLang="ru-RU" sz="1400" smtClean="0">
                <a:solidFill>
                  <a:srgbClr val="000000"/>
                </a:solidFill>
                <a:latin typeface="Arial" charset="0"/>
              </a:rPr>
              <a:t>Канада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altLang="ru-RU" sz="1400" smtClean="0">
                <a:solidFill>
                  <a:srgbClr val="000000"/>
                </a:solidFill>
                <a:latin typeface="Arial" charset="0"/>
              </a:rPr>
              <a:t>Королевство Марокко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altLang="ru-RU" sz="1400" smtClean="0">
                <a:solidFill>
                  <a:srgbClr val="000000"/>
                </a:solidFill>
                <a:latin typeface="Arial" charset="0"/>
              </a:rPr>
              <a:t>Малайзия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altLang="ru-RU" sz="1400" smtClean="0">
                <a:solidFill>
                  <a:srgbClr val="000000"/>
                </a:solidFill>
                <a:latin typeface="Arial" charset="0"/>
              </a:rPr>
              <a:t>Мексиканские Соединенные Штаты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altLang="ru-RU" sz="1400" smtClean="0">
                <a:solidFill>
                  <a:srgbClr val="000000"/>
                </a:solidFill>
                <a:latin typeface="Arial" charset="0"/>
              </a:rPr>
              <a:t>Монголия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altLang="ru-RU" sz="1400" smtClean="0">
                <a:solidFill>
                  <a:srgbClr val="000000"/>
                </a:solidFill>
                <a:latin typeface="Arial" charset="0"/>
              </a:rPr>
              <a:t>Новая Зеландия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altLang="ru-RU" sz="1400" smtClean="0">
                <a:solidFill>
                  <a:srgbClr val="000000"/>
                </a:solidFill>
                <a:latin typeface="Arial" charset="0"/>
              </a:rPr>
              <a:t>Республика Ангола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altLang="ru-RU" sz="1400" smtClean="0">
                <a:solidFill>
                  <a:srgbClr val="000000"/>
                </a:solidFill>
                <a:latin typeface="Arial" charset="0"/>
              </a:rPr>
              <a:t>Республика Бенин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altLang="ru-RU" sz="1400" smtClean="0">
                <a:solidFill>
                  <a:srgbClr val="000000"/>
                </a:solidFill>
                <a:latin typeface="Arial" charset="0"/>
              </a:rPr>
              <a:t>Республика Кабо-Верде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altLang="ru-RU" sz="1400" smtClean="0">
                <a:solidFill>
                  <a:srgbClr val="000000"/>
                </a:solidFill>
                <a:latin typeface="Arial" charset="0"/>
              </a:rPr>
              <a:t>Республика Корея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altLang="ru-RU" sz="1400" smtClean="0">
                <a:solidFill>
                  <a:srgbClr val="000000"/>
                </a:solidFill>
                <a:latin typeface="Arial" charset="0"/>
              </a:rPr>
              <a:t>Республика Перу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altLang="ru-RU" sz="1400" smtClean="0">
                <a:solidFill>
                  <a:srgbClr val="000000"/>
                </a:solidFill>
                <a:latin typeface="Arial" charset="0"/>
              </a:rPr>
              <a:t>Республика Сенегал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altLang="ru-RU" sz="1400" smtClean="0">
                <a:solidFill>
                  <a:srgbClr val="000000"/>
                </a:solidFill>
                <a:latin typeface="Arial" charset="0"/>
              </a:rPr>
              <a:t>Тунисская Республика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altLang="ru-RU" sz="1400" smtClean="0">
                <a:solidFill>
                  <a:srgbClr val="000000"/>
                </a:solidFill>
                <a:latin typeface="Arial" charset="0"/>
              </a:rPr>
              <a:t>Республика Чили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altLang="ru-RU" sz="1400" smtClean="0">
                <a:solidFill>
                  <a:srgbClr val="000000"/>
                </a:solidFill>
                <a:latin typeface="Arial" charset="0"/>
              </a:rPr>
              <a:t>Специальный административный район Гонконг Китайской Народной Республики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altLang="ru-RU" sz="1400" smtClean="0">
                <a:solidFill>
                  <a:srgbClr val="000000"/>
                </a:solidFill>
                <a:latin typeface="Arial" charset="0"/>
              </a:rPr>
              <a:t>Швейцарская Конфедерация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7575" y="6370714"/>
            <a:ext cx="42481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200" i="1" dirty="0">
                <a:solidFill>
                  <a:srgbClr val="000000"/>
                </a:solidFill>
                <a:latin typeface="Arial"/>
              </a:rPr>
              <a:t>Приказ </a:t>
            </a:r>
            <a:r>
              <a:rPr lang="ru-RU" sz="1200" i="1" dirty="0" smtClean="0">
                <a:solidFill>
                  <a:srgbClr val="000000"/>
                </a:solidFill>
                <a:latin typeface="Arial"/>
              </a:rPr>
              <a:t>РКН № 274 от </a:t>
            </a:r>
            <a:r>
              <a:rPr lang="ru-RU" sz="1200" i="1" dirty="0">
                <a:solidFill>
                  <a:srgbClr val="000000"/>
                </a:solidFill>
                <a:latin typeface="Arial"/>
              </a:rPr>
              <a:t>15 марта 2013 </a:t>
            </a:r>
            <a:r>
              <a:rPr lang="ru-RU" sz="1200" i="1" dirty="0" smtClean="0">
                <a:solidFill>
                  <a:srgbClr val="000000"/>
                </a:solidFill>
                <a:latin typeface="Arial"/>
              </a:rPr>
              <a:t>г.</a:t>
            </a:r>
            <a:endParaRPr lang="ru-RU" sz="1200" i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032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Заголовок 1"/>
          <p:cNvSpPr>
            <a:spLocks noGrp="1"/>
          </p:cNvSpPr>
          <p:nvPr>
            <p:ph type="title"/>
          </p:nvPr>
        </p:nvSpPr>
        <p:spPr>
          <a:xfrm>
            <a:off x="250829" y="0"/>
            <a:ext cx="4897239" cy="1556792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latin typeface="+mn-lt"/>
              </a:rPr>
              <a:t>Зарегистрировано в Минюсте России 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+mn-lt"/>
              </a:rPr>
            </a:b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10 </a:t>
            </a:r>
            <a:r>
              <a:rPr lang="ru-RU" sz="2000" dirty="0">
                <a:solidFill>
                  <a:srgbClr val="000000"/>
                </a:solidFill>
                <a:latin typeface="+mn-lt"/>
              </a:rPr>
              <a:t>сентября 2013 г. 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№ </a:t>
            </a:r>
            <a:r>
              <a:rPr lang="ru-RU" sz="2000" dirty="0">
                <a:solidFill>
                  <a:srgbClr val="000000"/>
                </a:solidFill>
                <a:latin typeface="+mn-lt"/>
              </a:rPr>
              <a:t>29935</a:t>
            </a:r>
          </a:p>
        </p:txBody>
      </p:sp>
      <p:sp>
        <p:nvSpPr>
          <p:cNvPr id="160771" name="TextBox 1"/>
          <p:cNvSpPr txBox="1">
            <a:spLocks noChangeArrowheads="1"/>
          </p:cNvSpPr>
          <p:nvPr/>
        </p:nvSpPr>
        <p:spPr bwMode="auto">
          <a:xfrm>
            <a:off x="300042" y="2708920"/>
            <a:ext cx="86360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Arial"/>
              </a:rPr>
              <a:t>Требования и методы</a:t>
            </a:r>
            <a:endParaRPr lang="ru-RU" sz="2200" dirty="0" smtClean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200" b="1" dirty="0">
                <a:solidFill>
                  <a:srgbClr val="C00000"/>
                </a:solidFill>
                <a:latin typeface="Arial"/>
              </a:rPr>
              <a:t>п</a:t>
            </a:r>
            <a:r>
              <a:rPr lang="ru-RU" sz="2200" b="1" dirty="0" smtClean="0">
                <a:solidFill>
                  <a:srgbClr val="C00000"/>
                </a:solidFill>
                <a:latin typeface="Arial"/>
              </a:rPr>
              <a:t>о обезличиванию персональных данных</a:t>
            </a:r>
            <a:r>
              <a:rPr lang="ru-RU" sz="2200" b="1" dirty="0" smtClean="0">
                <a:solidFill>
                  <a:srgbClr val="000000"/>
                </a:solidFill>
                <a:latin typeface="Arial"/>
              </a:rPr>
              <a:t>, обрабатываемых в информационных системах персональных данных, в том числе созданных и функционирующих в рамках реализации федеральных целевых программ</a:t>
            </a:r>
            <a:endParaRPr lang="ru-RU" sz="2200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sz="2400" dirty="0">
                <a:solidFill>
                  <a:srgbClr val="595959"/>
                </a:solidFill>
              </a:rPr>
              <a:t> 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55997" y="6349383"/>
            <a:ext cx="4580085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  <a:defRPr/>
            </a:pPr>
            <a:r>
              <a:rPr lang="ru-RU" sz="1200" i="1" dirty="0" smtClean="0">
                <a:solidFill>
                  <a:srgbClr val="EEECE1">
                    <a:lumMod val="10000"/>
                  </a:srgbClr>
                </a:solidFill>
                <a:latin typeface="Arial" charset="0"/>
              </a:rPr>
              <a:t>Приказ РКН № 996 от 05 сентября 2013</a:t>
            </a:r>
          </a:p>
        </p:txBody>
      </p:sp>
    </p:spTree>
    <p:extLst>
      <p:ext uri="{BB962C8B-B14F-4D97-AF65-F5344CB8AC3E}">
        <p14:creationId xmlns:p14="http://schemas.microsoft.com/office/powerpoint/2010/main" val="332927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Заголовок 1"/>
          <p:cNvSpPr>
            <a:spLocks noGrp="1"/>
          </p:cNvSpPr>
          <p:nvPr>
            <p:ph type="title"/>
          </p:nvPr>
        </p:nvSpPr>
        <p:spPr>
          <a:xfrm>
            <a:off x="250831" y="0"/>
            <a:ext cx="5761331" cy="162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000000"/>
                </a:solidFill>
              </a:rPr>
              <a:t>Утверждаю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Руководитель Федеральной службы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по надзору в сфере связи,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информационных технологий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и массовых коммуникаций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 smtClean="0">
                <a:solidFill>
                  <a:srgbClr val="000000"/>
                </a:solidFill>
              </a:rPr>
              <a:t>А.А. Жаров</a:t>
            </a:r>
            <a:endParaRPr lang="ru-RU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0771" name="TextBox 1"/>
          <p:cNvSpPr txBox="1">
            <a:spLocks noChangeArrowheads="1"/>
          </p:cNvSpPr>
          <p:nvPr/>
        </p:nvSpPr>
        <p:spPr bwMode="auto">
          <a:xfrm>
            <a:off x="300062" y="3068960"/>
            <a:ext cx="86360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Arial"/>
              </a:rPr>
              <a:t>Методические рекомендации</a:t>
            </a:r>
          </a:p>
          <a:p>
            <a:pPr algn="ctr"/>
            <a:r>
              <a:rPr lang="ru-RU" sz="2200" b="1" dirty="0">
                <a:solidFill>
                  <a:srgbClr val="000000"/>
                </a:solidFill>
                <a:latin typeface="Arial"/>
              </a:rPr>
              <a:t>п</a:t>
            </a:r>
            <a:r>
              <a:rPr lang="ru-RU" sz="2200" b="1" dirty="0" smtClean="0">
                <a:solidFill>
                  <a:srgbClr val="000000"/>
                </a:solidFill>
                <a:latin typeface="Arial"/>
              </a:rPr>
              <a:t>о применению приказа </a:t>
            </a:r>
            <a:r>
              <a:rPr lang="ru-RU" sz="2200" b="1" dirty="0" err="1">
                <a:solidFill>
                  <a:srgbClr val="000000"/>
                </a:solidFill>
                <a:latin typeface="Arial"/>
              </a:rPr>
              <a:t>Р</a:t>
            </a:r>
            <a:r>
              <a:rPr lang="ru-RU" sz="2200" b="1" dirty="0" err="1" smtClean="0">
                <a:solidFill>
                  <a:srgbClr val="000000"/>
                </a:solidFill>
                <a:latin typeface="Arial"/>
              </a:rPr>
              <a:t>оскомнадзора</a:t>
            </a:r>
            <a:r>
              <a:rPr lang="ru-RU" sz="2200" b="1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Arial"/>
              </a:rPr>
              <a:t>от 5 сентября 2013 г. № 996</a:t>
            </a:r>
          </a:p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Arial"/>
              </a:rPr>
              <a:t> «Об утверждении требований и методов по обезличиванию персональных данных" </a:t>
            </a:r>
            <a:endParaRPr lang="ru-RU" sz="22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55997" y="6349383"/>
            <a:ext cx="4580085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  <a:defRPr/>
            </a:pPr>
            <a:r>
              <a:rPr lang="ru-RU" sz="1200" i="1" dirty="0" smtClean="0">
                <a:solidFill>
                  <a:srgbClr val="EEECE1">
                    <a:lumMod val="10000"/>
                  </a:srgbClr>
                </a:solidFill>
                <a:latin typeface="Arial" charset="0"/>
              </a:rPr>
              <a:t>13 декабря 2013</a:t>
            </a:r>
          </a:p>
        </p:txBody>
      </p:sp>
    </p:spTree>
    <p:extLst>
      <p:ext uri="{BB962C8B-B14F-4D97-AF65-F5344CB8AC3E}">
        <p14:creationId xmlns:p14="http://schemas.microsoft.com/office/powerpoint/2010/main" val="224985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475" y="2133600"/>
            <a:ext cx="8769350" cy="3586163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200" smtClean="0">
                <a:solidFill>
                  <a:srgbClr val="000000"/>
                </a:solidFill>
                <a:latin typeface="Arial" charset="0"/>
              </a:rPr>
              <a:t>Подключение информационных систем …, применяемых для хранения, обработки  или передачи информации, содержащей  сведения, составляющие государственную тайну, … служебную тайну, к международной  компьютерной  сети  «Интернет» </a:t>
            </a:r>
            <a:r>
              <a:rPr lang="ru-RU" altLang="ru-RU" sz="2200" b="1" smtClean="0">
                <a:solidFill>
                  <a:srgbClr val="FF0000"/>
                </a:solidFill>
                <a:latin typeface="Arial" charset="0"/>
              </a:rPr>
              <a:t>не допускается</a:t>
            </a:r>
            <a:r>
              <a:rPr lang="ru-RU" altLang="ru-RU" sz="220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2200" smtClean="0">
              <a:latin typeface="Arial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200" b="1" i="1" smtClean="0">
                <a:solidFill>
                  <a:srgbClr val="CC3300"/>
                </a:solidFill>
                <a:latin typeface="Arial" charset="0"/>
              </a:rPr>
              <a:t>При необходимости</a:t>
            </a:r>
            <a:r>
              <a:rPr lang="ru-RU" altLang="ru-RU" sz="2200" smtClean="0">
                <a:latin typeface="Arial" charset="0"/>
              </a:rPr>
              <a:t> </a:t>
            </a:r>
            <a:r>
              <a:rPr lang="ru-RU" altLang="ru-RU" sz="2200" smtClean="0">
                <a:solidFill>
                  <a:srgbClr val="000000"/>
                </a:solidFill>
                <a:latin typeface="Arial" charset="0"/>
              </a:rPr>
              <a:t>такое подключение производится только с использованием специально предназначенных  для  этого  </a:t>
            </a:r>
            <a:r>
              <a:rPr lang="ru-RU" altLang="ru-RU" sz="2200" b="1" smtClean="0">
                <a:solidFill>
                  <a:srgbClr val="FF0000"/>
                </a:solidFill>
                <a:latin typeface="Arial" charset="0"/>
              </a:rPr>
              <a:t>средств  защиты информации</a:t>
            </a:r>
            <a:r>
              <a:rPr lang="ru-RU" altLang="ru-RU" sz="2200" smtClean="0">
                <a:latin typeface="Arial" charset="0"/>
              </a:rPr>
              <a:t> </a:t>
            </a:r>
            <a:r>
              <a:rPr lang="ru-RU" altLang="ru-RU" sz="2200" smtClean="0">
                <a:solidFill>
                  <a:srgbClr val="000000"/>
                </a:solidFill>
                <a:latin typeface="Arial" charset="0"/>
              </a:rPr>
              <a:t>…,  прошедших  в   установленном законодательством РФ порядке </a:t>
            </a:r>
            <a:r>
              <a:rPr lang="ru-RU" altLang="ru-RU" sz="2200" b="1" i="1" smtClean="0">
                <a:solidFill>
                  <a:srgbClr val="CC3300"/>
                </a:solidFill>
                <a:latin typeface="Arial" charset="0"/>
              </a:rPr>
              <a:t>сертификацию</a:t>
            </a:r>
            <a:r>
              <a:rPr lang="ru-RU" altLang="ru-RU" sz="2200" smtClean="0">
                <a:latin typeface="Arial" charset="0"/>
              </a:rPr>
              <a:t> </a:t>
            </a:r>
            <a:r>
              <a:rPr lang="ru-RU" altLang="ru-RU" sz="2200" smtClean="0">
                <a:solidFill>
                  <a:srgbClr val="000000"/>
                </a:solidFill>
                <a:latin typeface="Arial" charset="0"/>
              </a:rPr>
              <a:t>в ФСБ РФ и (или) получивших подтверждение соответствия в ФСТЭК России.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5484813" y="6308725"/>
            <a:ext cx="3529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 eaLnBrk="0" hangingPunct="0"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57263" eaLnBrk="0" hangingPunct="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57263" eaLnBrk="0" hangingPunct="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57263" eaLnBrk="0" hangingPunct="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57263" eaLnBrk="0" hangingPunct="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1200" i="1" dirty="0" smtClean="0">
                <a:solidFill>
                  <a:srgbClr val="595959">
                    <a:lumMod val="50000"/>
                  </a:srgbClr>
                </a:solidFill>
              </a:rPr>
              <a:t>Указ Президента РФ</a:t>
            </a:r>
          </a:p>
          <a:p>
            <a:pPr algn="r" eaLnBrk="1" hangingPunct="1">
              <a:defRPr/>
            </a:pPr>
            <a:r>
              <a:rPr lang="ru-RU" sz="1200" i="1" dirty="0" smtClean="0">
                <a:solidFill>
                  <a:srgbClr val="595959">
                    <a:lumMod val="50000"/>
                  </a:srgbClr>
                </a:solidFill>
              </a:rPr>
              <a:t>от 17 марта 2008</a:t>
            </a:r>
            <a:r>
              <a:rPr lang="ru-RU" sz="1200" dirty="0" smtClean="0">
                <a:solidFill>
                  <a:srgbClr val="595959">
                    <a:lumMod val="50000"/>
                  </a:srgbClr>
                </a:solidFill>
              </a:rPr>
              <a:t> </a:t>
            </a:r>
            <a:r>
              <a:rPr lang="ru-RU" sz="1200" i="1" dirty="0" smtClean="0">
                <a:solidFill>
                  <a:srgbClr val="595959">
                    <a:lumMod val="50000"/>
                  </a:srgbClr>
                </a:solidFill>
              </a:rPr>
              <a:t>№ 351</a:t>
            </a:r>
          </a:p>
        </p:txBody>
      </p:sp>
      <p:sp>
        <p:nvSpPr>
          <p:cNvPr id="150532" name="Text Box 6"/>
          <p:cNvSpPr txBox="1">
            <a:spLocks noChangeArrowheads="1"/>
          </p:cNvSpPr>
          <p:nvPr/>
        </p:nvSpPr>
        <p:spPr bwMode="auto">
          <a:xfrm>
            <a:off x="179388" y="115925"/>
            <a:ext cx="7848600" cy="113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8" tIns="47889" rIns="95778" bIns="47889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altLang="ru-RU" sz="2400" b="1">
                <a:solidFill>
                  <a:srgbClr val="C00000"/>
                </a:solidFill>
                <a:latin typeface="Arial" charset="0"/>
              </a:rPr>
              <a:t>«О мерах по обеспечению ИБ РФ при использовании информационно - телекоммуникационных сетей международного информационного обмена»</a:t>
            </a:r>
          </a:p>
        </p:txBody>
      </p:sp>
    </p:spTree>
    <p:extLst>
      <p:ext uri="{BB962C8B-B14F-4D97-AF65-F5344CB8AC3E}">
        <p14:creationId xmlns:p14="http://schemas.microsoft.com/office/powerpoint/2010/main" val="209235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6" y="0"/>
            <a:ext cx="4817125" cy="6858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39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9" y="3022676"/>
            <a:ext cx="8778875" cy="2925763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 smtClean="0">
                <a:solidFill>
                  <a:srgbClr val="1E1C11"/>
                </a:solidFill>
                <a:latin typeface="Arial" charset="0"/>
              </a:rPr>
              <a:t>АДМИНИСТРАТИВНЫЙ РЕГЛАМЕНТ 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2400" b="1" smtClean="0">
              <a:solidFill>
                <a:srgbClr val="1E1C11"/>
              </a:solidFill>
              <a:latin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 typeface="Tahoma" pitchFamily="34" charset="0"/>
              <a:buNone/>
            </a:pPr>
            <a:r>
              <a:rPr lang="ru-RU" altLang="ru-RU" sz="2400" smtClean="0">
                <a:solidFill>
                  <a:srgbClr val="1E1C11"/>
                </a:solidFill>
                <a:latin typeface="Arial" charset="0"/>
              </a:rPr>
              <a:t>Федеральной службы по надзору в сфере связи, информационных технологий и массовых коммуникаций по исполнению государственной функции «Ведение реестра операторов, осуществляющих обработку персональных данных»</a:t>
            </a:r>
          </a:p>
        </p:txBody>
      </p:sp>
      <p:sp>
        <p:nvSpPr>
          <p:cNvPr id="126979" name="Text Box 5"/>
          <p:cNvSpPr txBox="1">
            <a:spLocks noChangeArrowheads="1"/>
          </p:cNvSpPr>
          <p:nvPr/>
        </p:nvSpPr>
        <p:spPr bwMode="auto">
          <a:xfrm>
            <a:off x="257175" y="1155700"/>
            <a:ext cx="4630738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8" tIns="47889" rIns="95778" bIns="47889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EEECE1">
                    <a:lumMod val="10000"/>
                  </a:srgbClr>
                </a:solidFill>
                <a:latin typeface="Arial"/>
              </a:rPr>
              <a:t>УТВЕРЖДЕН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EEECE1">
                    <a:lumMod val="10000"/>
                  </a:srgbClr>
                </a:solidFill>
                <a:latin typeface="Arial"/>
              </a:rPr>
              <a:t>приказом </a:t>
            </a:r>
            <a:r>
              <a:rPr lang="ru-RU" sz="2000" dirty="0">
                <a:solidFill>
                  <a:srgbClr val="EEECE1">
                    <a:lumMod val="10000"/>
                  </a:srgbClr>
                </a:solidFill>
                <a:latin typeface="Arial"/>
              </a:rPr>
              <a:t>Министерства связи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>
                <a:solidFill>
                  <a:srgbClr val="EEECE1">
                    <a:lumMod val="10000"/>
                  </a:srgbClr>
                </a:solidFill>
                <a:latin typeface="Arial"/>
              </a:rPr>
              <a:t>и массовых коммуникаций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>
                <a:solidFill>
                  <a:srgbClr val="EEECE1">
                    <a:lumMod val="10000"/>
                  </a:srgbClr>
                </a:solidFill>
                <a:latin typeface="Arial"/>
              </a:rPr>
              <a:t>Российской Федерации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>
                <a:solidFill>
                  <a:srgbClr val="EEECE1">
                    <a:lumMod val="10000"/>
                  </a:srgbClr>
                </a:solidFill>
                <a:latin typeface="Arial"/>
              </a:rPr>
              <a:t>от </a:t>
            </a:r>
            <a:r>
              <a:rPr lang="ru-RU" sz="2000" dirty="0" smtClean="0">
                <a:solidFill>
                  <a:srgbClr val="EEECE1">
                    <a:lumMod val="10000"/>
                  </a:srgbClr>
                </a:solidFill>
                <a:latin typeface="Arial"/>
              </a:rPr>
              <a:t>21.12.2011 № 346</a:t>
            </a:r>
            <a:endParaRPr lang="ru-RU" sz="2000" dirty="0">
              <a:solidFill>
                <a:srgbClr val="EEECE1">
                  <a:lumMod val="10000"/>
                </a:srgbClr>
              </a:solidFill>
              <a:latin typeface="Arial"/>
            </a:endParaRPr>
          </a:p>
        </p:txBody>
      </p:sp>
      <p:sp>
        <p:nvSpPr>
          <p:cNvPr id="126980" name="Text Box 6"/>
          <p:cNvSpPr txBox="1">
            <a:spLocks noChangeArrowheads="1"/>
          </p:cNvSpPr>
          <p:nvPr/>
        </p:nvSpPr>
        <p:spPr bwMode="auto">
          <a:xfrm>
            <a:off x="3903701" y="6388100"/>
            <a:ext cx="50053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8" tIns="47889" rIns="95778" bIns="47889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1200" i="1" dirty="0" smtClean="0">
                <a:solidFill>
                  <a:srgbClr val="EEECE1">
                    <a:lumMod val="10000"/>
                  </a:srgbClr>
                </a:solidFill>
                <a:latin typeface="Arial" charset="0"/>
              </a:rPr>
              <a:t>http://www.rsoc.ru/chamber-of-commerce/administrative-reglament/</a:t>
            </a:r>
          </a:p>
        </p:txBody>
      </p:sp>
    </p:spTree>
    <p:extLst>
      <p:ext uri="{BB962C8B-B14F-4D97-AF65-F5344CB8AC3E}">
        <p14:creationId xmlns:p14="http://schemas.microsoft.com/office/powerpoint/2010/main" val="320895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176" y="3022676"/>
            <a:ext cx="8662987" cy="2925763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 smtClean="0">
                <a:solidFill>
                  <a:srgbClr val="1E1C11"/>
                </a:solidFill>
                <a:latin typeface="Arial" charset="0"/>
              </a:rPr>
              <a:t>АДМИНИСТРАТИВНЫЙ РЕГЛАМЕНТ 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2400" b="1" smtClean="0">
              <a:solidFill>
                <a:srgbClr val="1E1C11"/>
              </a:solidFill>
              <a:latin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1E1C11"/>
                </a:solidFill>
                <a:latin typeface="Arial" charset="0"/>
              </a:rPr>
              <a:t>проведения проверок Федеральной службой по надзору в сфере связи, информационных технологий и массовых коммуникаций при осуществлении федерального государственного контроля (надзора) за соответствием обработки персональных данных требованиям законодательства Российской Федерации в области персональных данных</a:t>
            </a:r>
          </a:p>
        </p:txBody>
      </p:sp>
      <p:sp>
        <p:nvSpPr>
          <p:cNvPr id="126979" name="Text Box 5"/>
          <p:cNvSpPr txBox="1">
            <a:spLocks noChangeArrowheads="1"/>
          </p:cNvSpPr>
          <p:nvPr/>
        </p:nvSpPr>
        <p:spPr bwMode="auto">
          <a:xfrm>
            <a:off x="257175" y="1155700"/>
            <a:ext cx="4630738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8" tIns="47889" rIns="95778" bIns="47889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EEECE1">
                    <a:lumMod val="10000"/>
                  </a:srgbClr>
                </a:solidFill>
                <a:latin typeface="Arial"/>
              </a:rPr>
              <a:t>УТВЕРЖДЕН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>
                <a:solidFill>
                  <a:srgbClr val="EEECE1">
                    <a:lumMod val="10000"/>
                  </a:srgbClr>
                </a:solidFill>
                <a:latin typeface="Arial"/>
              </a:rPr>
              <a:t>приказом Министерства связи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>
                <a:solidFill>
                  <a:srgbClr val="EEECE1">
                    <a:lumMod val="10000"/>
                  </a:srgbClr>
                </a:solidFill>
                <a:latin typeface="Arial"/>
              </a:rPr>
              <a:t>и массовых коммуникаций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>
                <a:solidFill>
                  <a:srgbClr val="EEECE1">
                    <a:lumMod val="10000"/>
                  </a:srgbClr>
                </a:solidFill>
                <a:latin typeface="Arial"/>
              </a:rPr>
              <a:t>Российской Федерации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EEECE1">
                    <a:lumMod val="10000"/>
                  </a:srgbClr>
                </a:solidFill>
                <a:latin typeface="Arial"/>
              </a:rPr>
              <a:t>от  14.11.2011  № 312 </a:t>
            </a:r>
          </a:p>
        </p:txBody>
      </p:sp>
      <p:sp>
        <p:nvSpPr>
          <p:cNvPr id="126980" name="Text Box 6"/>
          <p:cNvSpPr txBox="1">
            <a:spLocks noChangeArrowheads="1"/>
          </p:cNvSpPr>
          <p:nvPr/>
        </p:nvSpPr>
        <p:spPr bwMode="auto">
          <a:xfrm>
            <a:off x="3903701" y="6388100"/>
            <a:ext cx="50053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8" tIns="47889" rIns="95778" bIns="47889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1200" i="1" dirty="0" smtClean="0">
                <a:solidFill>
                  <a:srgbClr val="EEECE1">
                    <a:lumMod val="10000"/>
                  </a:srgbClr>
                </a:solidFill>
                <a:latin typeface="Arial" charset="0"/>
              </a:rPr>
              <a:t>http://www.rsoc.ru/chamber-of-commerce/administrative-reglament/</a:t>
            </a:r>
          </a:p>
        </p:txBody>
      </p:sp>
    </p:spTree>
    <p:extLst>
      <p:ext uri="{BB962C8B-B14F-4D97-AF65-F5344CB8AC3E}">
        <p14:creationId xmlns:p14="http://schemas.microsoft.com/office/powerpoint/2010/main" val="199820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5" y="2857500"/>
            <a:ext cx="8639175" cy="2455863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3000" b="1" smtClean="0">
                <a:latin typeface="Arial" charset="0"/>
              </a:rPr>
              <a:t> </a:t>
            </a:r>
            <a:r>
              <a:rPr lang="ru-RU" altLang="ru-RU" sz="2400" b="1" smtClean="0">
                <a:solidFill>
                  <a:srgbClr val="1E1C11"/>
                </a:solidFill>
                <a:latin typeface="Arial" charset="0"/>
              </a:rPr>
              <a:t>ТИПОВОЙ РЕГЛАМЕНТ 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 smtClean="0">
                <a:solidFill>
                  <a:srgbClr val="1E1C11"/>
                </a:solidFill>
                <a:latin typeface="Arial" charset="0"/>
              </a:rPr>
              <a:t> 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1E1C11"/>
                </a:solidFill>
                <a:latin typeface="Arial" charset="0"/>
              </a:rPr>
              <a:t>проведения в пределах полномочий мероприятий по контролю (надзору) за выполнением требований,</a:t>
            </a:r>
            <a:br>
              <a:rPr lang="ru-RU" altLang="ru-RU" sz="2400" smtClean="0">
                <a:solidFill>
                  <a:srgbClr val="1E1C11"/>
                </a:solidFill>
                <a:latin typeface="Arial" charset="0"/>
              </a:rPr>
            </a:br>
            <a:r>
              <a:rPr lang="ru-RU" altLang="ru-RU" sz="2400" smtClean="0">
                <a:solidFill>
                  <a:srgbClr val="1E1C11"/>
                </a:solidFill>
                <a:latin typeface="Arial" charset="0"/>
              </a:rPr>
              <a:t>установленных Правительством Российской Федерации, к обеспечению безопасности персональных данных при их обработке в информационных системах персональных данных</a:t>
            </a:r>
          </a:p>
        </p:txBody>
      </p:sp>
      <p:sp>
        <p:nvSpPr>
          <p:cNvPr id="128003" name="Text Box 5"/>
          <p:cNvSpPr txBox="1">
            <a:spLocks noChangeArrowheads="1"/>
          </p:cNvSpPr>
          <p:nvPr/>
        </p:nvSpPr>
        <p:spPr bwMode="auto">
          <a:xfrm>
            <a:off x="246063" y="1066803"/>
            <a:ext cx="433705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8" tIns="47889" rIns="95778" bIns="47889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EEECE1">
                    <a:lumMod val="10000"/>
                  </a:srgbClr>
                </a:solidFill>
                <a:latin typeface="Arial"/>
              </a:rPr>
              <a:t>УТВЕРЖДЕН</a:t>
            </a:r>
            <a:endParaRPr lang="ru-RU" sz="2000" dirty="0" smtClean="0">
              <a:solidFill>
                <a:srgbClr val="EEECE1">
                  <a:lumMod val="10000"/>
                </a:srgbClr>
              </a:solidFill>
              <a:latin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EEECE1">
                    <a:lumMod val="10000"/>
                  </a:srgbClr>
                </a:solidFill>
                <a:latin typeface="Arial"/>
              </a:rPr>
              <a:t>Руководством 8 Центра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EEECE1">
                    <a:lumMod val="10000"/>
                  </a:srgbClr>
                </a:solidFill>
                <a:latin typeface="Arial"/>
              </a:rPr>
              <a:t>ФСБ России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EEECE1">
                    <a:lumMod val="10000"/>
                  </a:srgbClr>
                </a:solidFill>
                <a:latin typeface="Arial"/>
              </a:rPr>
              <a:t>08 августа 2009 года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EEECE1">
                    <a:lumMod val="10000"/>
                  </a:srgbClr>
                </a:solidFill>
                <a:latin typeface="Arial"/>
              </a:rPr>
              <a:t>№ 149/7/2/6-1173</a:t>
            </a:r>
          </a:p>
        </p:txBody>
      </p:sp>
      <p:sp>
        <p:nvSpPr>
          <p:cNvPr id="128004" name="Text Box 6"/>
          <p:cNvSpPr txBox="1">
            <a:spLocks noChangeArrowheads="1"/>
          </p:cNvSpPr>
          <p:nvPr/>
        </p:nvSpPr>
        <p:spPr bwMode="auto">
          <a:xfrm>
            <a:off x="2700338" y="6299200"/>
            <a:ext cx="626745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8" tIns="47889" rIns="95778" bIns="47889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1200" i="1" dirty="0" smtClean="0">
                <a:solidFill>
                  <a:srgbClr val="EEECE1">
                    <a:lumMod val="10000"/>
                  </a:srgbClr>
                </a:solidFill>
                <a:latin typeface="Arial" charset="0"/>
              </a:rPr>
              <a:t>http://www.fsb.ru/fsb/science/single.htm%21id%3D10435396%40fsbResearchart.html</a:t>
            </a:r>
          </a:p>
        </p:txBody>
      </p:sp>
    </p:spTree>
    <p:extLst>
      <p:ext uri="{BB962C8B-B14F-4D97-AF65-F5344CB8AC3E}">
        <p14:creationId xmlns:p14="http://schemas.microsoft.com/office/powerpoint/2010/main" val="165308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3"/>
          <p:cNvSpPr txBox="1">
            <a:spLocks noChangeArrowheads="1"/>
          </p:cNvSpPr>
          <p:nvPr/>
        </p:nvSpPr>
        <p:spPr bwMode="auto">
          <a:xfrm>
            <a:off x="218343" y="3025775"/>
            <a:ext cx="8934450" cy="1481708"/>
          </a:xfrm>
          <a:prstGeom prst="rect">
            <a:avLst/>
          </a:prstGeom>
          <a:noFill/>
          <a:ln>
            <a:noFill/>
          </a:ln>
          <a:extLst/>
        </p:spPr>
        <p:txBody>
          <a:bodyPr lIns="95778" tIns="47889" rIns="95778" bIns="47889">
            <a:spAutoFit/>
          </a:bodyPr>
          <a:lstStyle>
            <a:lvl1pPr defTabSz="957263"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10000"/>
              </a:spcBef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ru-RU" sz="3600" b="1" dirty="0">
                <a:solidFill>
                  <a:srgbClr val="C00000"/>
                </a:solidFill>
              </a:rPr>
              <a:t>Общий порядок организации </a:t>
            </a:r>
            <a:r>
              <a:rPr lang="ru-RU" sz="3600" b="1" dirty="0" smtClean="0">
                <a:solidFill>
                  <a:srgbClr val="C00000"/>
                </a:solidFill>
              </a:rPr>
              <a:t>обработки персональных данных</a:t>
            </a:r>
          </a:p>
          <a:p>
            <a:pPr algn="ctr">
              <a:lnSpc>
                <a:spcPct val="80000"/>
              </a:lnSpc>
              <a:spcBef>
                <a:spcPct val="10000"/>
              </a:spcBef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в </a:t>
            </a:r>
            <a:r>
              <a:rPr lang="ru-RU" sz="3600" b="1" dirty="0">
                <a:solidFill>
                  <a:srgbClr val="C00000"/>
                </a:solidFill>
              </a:rPr>
              <a:t>образовательных учреждениях</a:t>
            </a:r>
          </a:p>
        </p:txBody>
      </p:sp>
    </p:spTree>
    <p:extLst>
      <p:ext uri="{BB962C8B-B14F-4D97-AF65-F5344CB8AC3E}">
        <p14:creationId xmlns:p14="http://schemas.microsoft.com/office/powerpoint/2010/main" val="5636867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323876" y="2438895"/>
            <a:ext cx="864137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C3300"/>
              </a:buClr>
              <a:buFont typeface="Wingdings" pitchFamily="2" charset="2"/>
              <a:buNone/>
            </a:pPr>
            <a:r>
              <a:rPr lang="ru-RU" altLang="ru-RU" sz="2200" b="1" dirty="0">
                <a:solidFill>
                  <a:srgbClr val="C00000"/>
                </a:solidFill>
              </a:rPr>
              <a:t>Оператор обязан </a:t>
            </a:r>
            <a:r>
              <a:rPr lang="ru-RU" altLang="ru-RU" sz="2200" dirty="0">
                <a:solidFill>
                  <a:srgbClr val="000000"/>
                </a:solidFill>
              </a:rPr>
              <a:t>принимать меры, </a:t>
            </a:r>
            <a:r>
              <a:rPr lang="ru-RU" altLang="ru-RU" sz="2200" dirty="0">
                <a:solidFill>
                  <a:srgbClr val="C00000"/>
                </a:solidFill>
              </a:rPr>
              <a:t>необходимые и достаточные</a:t>
            </a:r>
            <a:r>
              <a:rPr lang="ru-RU" altLang="ru-RU" sz="2200" dirty="0">
                <a:solidFill>
                  <a:srgbClr val="000000"/>
                </a:solidFill>
              </a:rPr>
              <a:t> для обеспечения выполнения обязанностей, предусмотренных настоящим ФЗ и принятыми в соответствии с ним нормативными правовыми актами.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C3300"/>
              </a:buClr>
              <a:buFont typeface="Wingdings" pitchFamily="2" charset="2"/>
              <a:buNone/>
            </a:pPr>
            <a:endParaRPr lang="ru-RU" altLang="ru-RU" sz="2200" dirty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C3300"/>
              </a:buClr>
              <a:buFont typeface="Wingdings" pitchFamily="2" charset="2"/>
              <a:buNone/>
            </a:pPr>
            <a:r>
              <a:rPr lang="ru-RU" altLang="ru-RU" sz="2200" dirty="0">
                <a:solidFill>
                  <a:srgbClr val="000000"/>
                </a:solidFill>
              </a:rPr>
              <a:t>Оператор </a:t>
            </a:r>
            <a:r>
              <a:rPr lang="ru-RU" altLang="ru-RU" sz="2200" b="1" dirty="0">
                <a:solidFill>
                  <a:srgbClr val="C00000"/>
                </a:solidFill>
              </a:rPr>
              <a:t>самостоятельно определяет </a:t>
            </a:r>
            <a:r>
              <a:rPr lang="ru-RU" altLang="ru-RU" sz="2200" dirty="0">
                <a:solidFill>
                  <a:srgbClr val="C00000"/>
                </a:solidFill>
              </a:rPr>
              <a:t>состав и перечень мер</a:t>
            </a:r>
            <a:r>
              <a:rPr lang="ru-RU" altLang="ru-RU" sz="2200" dirty="0">
                <a:solidFill>
                  <a:srgbClr val="000000"/>
                </a:solidFill>
              </a:rPr>
              <a:t>, необходимых и достаточных для обеспечения выполнения обязанностей, предусмотренных </a:t>
            </a:r>
            <a:r>
              <a:rPr lang="ru-RU" altLang="ru-RU" sz="2200" dirty="0">
                <a:solidFill>
                  <a:srgbClr val="C00000"/>
                </a:solidFill>
              </a:rPr>
              <a:t>настоящим </a:t>
            </a:r>
            <a:r>
              <a:rPr lang="ru-RU" altLang="ru-RU" sz="2200" dirty="0" smtClean="0">
                <a:solidFill>
                  <a:srgbClr val="C00000"/>
                </a:solidFill>
              </a:rPr>
              <a:t>ФЗ и </a:t>
            </a:r>
            <a:r>
              <a:rPr lang="ru-RU" altLang="ru-RU" sz="2200" dirty="0">
                <a:solidFill>
                  <a:srgbClr val="C00000"/>
                </a:solidFill>
              </a:rPr>
              <a:t>принятыми в соответствии с ним нормативными правовыми актами</a:t>
            </a:r>
            <a:r>
              <a:rPr lang="ru-RU" altLang="ru-RU" sz="2200" dirty="0">
                <a:solidFill>
                  <a:srgbClr val="000000"/>
                </a:solidFill>
              </a:rPr>
              <a:t>, если иное не предусмотрено настоящим </a:t>
            </a:r>
            <a:r>
              <a:rPr lang="ru-RU" altLang="ru-RU" sz="2200" dirty="0" smtClean="0">
                <a:solidFill>
                  <a:srgbClr val="000000"/>
                </a:solidFill>
              </a:rPr>
              <a:t>ФЗ или </a:t>
            </a:r>
            <a:r>
              <a:rPr lang="ru-RU" altLang="ru-RU" sz="2200" dirty="0">
                <a:solidFill>
                  <a:srgbClr val="000000"/>
                </a:solidFill>
              </a:rPr>
              <a:t>другими </a:t>
            </a:r>
            <a:r>
              <a:rPr lang="ru-RU" altLang="ru-RU" sz="2200" dirty="0" smtClean="0">
                <a:solidFill>
                  <a:srgbClr val="000000"/>
                </a:solidFill>
              </a:rPr>
              <a:t>ФЗ</a:t>
            </a:r>
            <a:endParaRPr lang="ru-RU" altLang="ru-RU" sz="2200" dirty="0">
              <a:solidFill>
                <a:srgbClr val="000000"/>
              </a:solidFill>
            </a:endParaRP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5292971" y="6442126"/>
            <a:ext cx="3672254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ru-RU" altLang="ru-RU" sz="1200" i="1">
                <a:solidFill>
                  <a:srgbClr val="000000"/>
                </a:solidFill>
              </a:rPr>
              <a:t>152-ФЗ от 25 июля 2006</a:t>
            </a:r>
          </a:p>
        </p:txBody>
      </p:sp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234461" y="143686"/>
            <a:ext cx="7494814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</a:rPr>
              <a:t>Статья 18.1. </a:t>
            </a:r>
            <a:endParaRPr lang="ru-RU" sz="24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C00000"/>
                </a:solidFill>
              </a:rPr>
              <a:t>Меры</a:t>
            </a:r>
            <a:r>
              <a:rPr lang="ru-RU" sz="2400" dirty="0">
                <a:solidFill>
                  <a:srgbClr val="C00000"/>
                </a:solidFill>
              </a:rPr>
              <a:t>, направленные на обеспечение выполнения оператором обязанностей, предусмотренных настоящим Федеральным законом</a:t>
            </a:r>
          </a:p>
        </p:txBody>
      </p:sp>
    </p:spTree>
    <p:extLst>
      <p:ext uri="{BB962C8B-B14F-4D97-AF65-F5344CB8AC3E}">
        <p14:creationId xmlns:p14="http://schemas.microsoft.com/office/powerpoint/2010/main" val="293572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1"/>
          <p:cNvSpPr txBox="1">
            <a:spLocks noChangeArrowheads="1"/>
          </p:cNvSpPr>
          <p:nvPr/>
        </p:nvSpPr>
        <p:spPr bwMode="auto">
          <a:xfrm>
            <a:off x="160338" y="333375"/>
            <a:ext cx="7345362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defTabSz="957263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defTabSz="957263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defTabSz="957263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defTabSz="957263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just" defTabSz="957263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just" defTabSz="957263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just" defTabSz="957263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just" defTabSz="957263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Кол-во скомпрометированных записей персональных данных по отраслям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4515" name="TextBox 4"/>
          <p:cNvSpPr txBox="1">
            <a:spLocks noChangeArrowheads="1"/>
          </p:cNvSpPr>
          <p:nvPr/>
        </p:nvSpPr>
        <p:spPr bwMode="auto">
          <a:xfrm>
            <a:off x="5580067" y="6392901"/>
            <a:ext cx="3455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just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just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just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just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i="1">
                <a:solidFill>
                  <a:srgbClr val="1E1C11"/>
                </a:solidFill>
              </a:rPr>
              <a:t>http://www.infowatch.ru</a:t>
            </a:r>
            <a:endParaRPr lang="ru-RU" sz="1200" i="1">
              <a:solidFill>
                <a:srgbClr val="1E1C11"/>
              </a:solidFill>
            </a:endParaRPr>
          </a:p>
        </p:txBody>
      </p:sp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21" y="1898830"/>
            <a:ext cx="7976271" cy="437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6857628" y="2288389"/>
            <a:ext cx="648072" cy="14401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57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234482" y="333395"/>
            <a:ext cx="7722577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ru-RU" sz="2400" b="1" dirty="0">
                <a:solidFill>
                  <a:srgbClr val="C00000"/>
                </a:solidFill>
              </a:rPr>
              <a:t>М</a:t>
            </a:r>
            <a:r>
              <a:rPr lang="ru-RU" sz="2400" b="1" dirty="0" smtClean="0">
                <a:solidFill>
                  <a:srgbClr val="C00000"/>
                </a:solidFill>
              </a:rPr>
              <a:t>еры</a:t>
            </a:r>
            <a:r>
              <a:rPr lang="ru-RU" sz="2400" b="1" dirty="0">
                <a:solidFill>
                  <a:srgbClr val="C00000"/>
                </a:solidFill>
              </a:rPr>
              <a:t>, необходимые и достаточные для обеспечения выполнения обязанностей, </a:t>
            </a:r>
            <a:r>
              <a:rPr lang="ru-RU" sz="2400" b="1" dirty="0" smtClean="0">
                <a:solidFill>
                  <a:srgbClr val="C00000"/>
                </a:solidFill>
              </a:rPr>
              <a:t>при обработке </a:t>
            </a:r>
            <a:r>
              <a:rPr lang="ru-RU" sz="2400" b="1" dirty="0" err="1" smtClean="0">
                <a:solidFill>
                  <a:srgbClr val="C00000"/>
                </a:solidFill>
              </a:rPr>
              <a:t>ПДн</a:t>
            </a:r>
            <a:endParaRPr lang="ru-RU" altLang="ru-RU" sz="2400" b="1" dirty="0">
              <a:solidFill>
                <a:srgbClr val="C00000"/>
              </a:solidFill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482" y="1898830"/>
            <a:ext cx="8754937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indent="-522288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arenR"/>
              <a:defRPr/>
            </a:pPr>
            <a:r>
              <a:rPr lang="ru-RU" sz="2200" dirty="0">
                <a:solidFill>
                  <a:srgbClr val="000000"/>
                </a:solidFill>
                <a:latin typeface="Arial" charset="0"/>
              </a:rPr>
              <a:t>назначение оператором, являющимся юридическим лицом, </a:t>
            </a:r>
            <a:r>
              <a:rPr lang="ru-RU" sz="2200" dirty="0">
                <a:solidFill>
                  <a:srgbClr val="C00000"/>
                </a:solidFill>
                <a:latin typeface="Arial" charset="0"/>
              </a:rPr>
              <a:t>ответственного </a:t>
            </a:r>
            <a:r>
              <a:rPr lang="ru-RU" sz="2200" b="1" dirty="0">
                <a:solidFill>
                  <a:srgbClr val="C00000"/>
                </a:solidFill>
                <a:latin typeface="Arial" charset="0"/>
              </a:rPr>
              <a:t>за организацию </a:t>
            </a:r>
            <a:r>
              <a:rPr lang="ru-RU" sz="2200" dirty="0">
                <a:solidFill>
                  <a:srgbClr val="C00000"/>
                </a:solidFill>
                <a:latin typeface="Arial" charset="0"/>
              </a:rPr>
              <a:t>обработки </a:t>
            </a:r>
            <a:r>
              <a:rPr lang="ru-RU" sz="2200" dirty="0" err="1" smtClean="0">
                <a:solidFill>
                  <a:srgbClr val="C00000"/>
                </a:solidFill>
                <a:latin typeface="Arial" charset="0"/>
              </a:rPr>
              <a:t>ПДн</a:t>
            </a:r>
            <a:endParaRPr lang="ru-RU" sz="22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5292971" y="2753966"/>
            <a:ext cx="3672254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ru-RU" altLang="ru-RU" sz="1200" i="1" dirty="0">
                <a:solidFill>
                  <a:srgbClr val="000000"/>
                </a:solidFill>
              </a:rPr>
              <a:t>152-ФЗ от 25 июля 2006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4461" y="3519010"/>
            <a:ext cx="8730761" cy="268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Операторы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, являющиеся государственными или муниципальными органами, принимают следующие меры, направленные на обеспечение выполнения обязанностей, предусмотренных Федеральным </a:t>
            </a:r>
            <a:r>
              <a:rPr lang="ru-RU" sz="2200" dirty="0">
                <a:solidFill>
                  <a:srgbClr val="000000"/>
                </a:solidFill>
                <a:latin typeface="Arial" charset="0"/>
                <a:hlinkClick r:id="rId2"/>
              </a:rPr>
              <a:t>законом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"О персональных данных" и принятыми в соответствии с ним нормативными правовыми актами:</a:t>
            </a:r>
          </a:p>
          <a:p>
            <a:pPr marL="457200" indent="-4572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lphaLcParenR"/>
            </a:pP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назначают </a:t>
            </a:r>
            <a:r>
              <a:rPr lang="ru-RU" sz="2200" dirty="0">
                <a:solidFill>
                  <a:srgbClr val="C00000"/>
                </a:solidFill>
                <a:latin typeface="Arial" charset="0"/>
              </a:rPr>
              <a:t>ответственного </a:t>
            </a:r>
            <a:r>
              <a:rPr lang="ru-RU" sz="2200" b="1" dirty="0">
                <a:solidFill>
                  <a:srgbClr val="C00000"/>
                </a:solidFill>
                <a:latin typeface="Arial" charset="0"/>
              </a:rPr>
              <a:t>за организацию </a:t>
            </a:r>
            <a:r>
              <a:rPr lang="ru-RU" sz="2200" dirty="0">
                <a:solidFill>
                  <a:srgbClr val="C00000"/>
                </a:solidFill>
                <a:latin typeface="Arial" charset="0"/>
              </a:rPr>
              <a:t>обработки персональных данных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в государственном или муниципальном органе из числа служащих данного 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органа</a:t>
            </a:r>
            <a:endParaRPr lang="ru-RU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58608" y="6219310"/>
            <a:ext cx="3132992" cy="425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ru-RU" sz="1200" i="1" dirty="0" smtClean="0">
                <a:solidFill>
                  <a:srgbClr val="808080">
                    <a:lumMod val="10000"/>
                  </a:srgbClr>
                </a:solidFill>
                <a:latin typeface="Arial" charset="0"/>
              </a:rPr>
              <a:t>Постановление правительства РФ 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ru-RU" sz="1200" i="1" dirty="0" smtClean="0">
                <a:solidFill>
                  <a:srgbClr val="808080">
                    <a:lumMod val="10000"/>
                  </a:srgbClr>
                </a:solidFill>
                <a:latin typeface="Arial" charset="0"/>
              </a:rPr>
              <a:t>№ 211 от 21 марта 2012</a:t>
            </a:r>
          </a:p>
        </p:txBody>
      </p:sp>
    </p:spTree>
    <p:extLst>
      <p:ext uri="{BB962C8B-B14F-4D97-AF65-F5344CB8AC3E}">
        <p14:creationId xmlns:p14="http://schemas.microsoft.com/office/powerpoint/2010/main" val="1837635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209571" y="414379"/>
            <a:ext cx="7417777" cy="547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3200" dirty="0" smtClean="0">
                <a:solidFill>
                  <a:srgbClr val="0000FF"/>
                </a:solidFill>
              </a:rPr>
              <a:t>Делай раз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 bwMode="auto">
          <a:xfrm>
            <a:off x="334626" y="2663916"/>
            <a:ext cx="8641373" cy="19802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lnSpc>
                <a:spcPct val="80000"/>
              </a:lnSpc>
              <a:spcBef>
                <a:spcPts val="1800"/>
              </a:spcBef>
              <a:spcAft>
                <a:spcPts val="1800"/>
              </a:spcAft>
              <a:buClr>
                <a:srgbClr val="C00000"/>
              </a:buClr>
              <a:buFont typeface="Wingdings" pitchFamily="2" charset="2"/>
              <a:buNone/>
            </a:pPr>
            <a:r>
              <a:rPr lang="ru-RU" altLang="ru-RU" sz="2200" dirty="0" smtClean="0">
                <a:solidFill>
                  <a:srgbClr val="000000"/>
                </a:solidFill>
              </a:rPr>
              <a:t>Приказ о назначении ответственного за </a:t>
            </a:r>
            <a:r>
              <a:rPr lang="ru-RU" altLang="ru-RU" sz="2200" b="1" dirty="0" smtClean="0">
                <a:solidFill>
                  <a:srgbClr val="C00000"/>
                </a:solidFill>
              </a:rPr>
              <a:t>организацию</a:t>
            </a:r>
            <a:r>
              <a:rPr lang="ru-RU" altLang="ru-RU" sz="2200" dirty="0" smtClean="0">
                <a:solidFill>
                  <a:srgbClr val="C00000"/>
                </a:solidFill>
              </a:rPr>
              <a:t> обработки </a:t>
            </a:r>
            <a:r>
              <a:rPr lang="ru-RU" altLang="ru-RU" sz="2200" dirty="0" smtClean="0">
                <a:solidFill>
                  <a:srgbClr val="000000"/>
                </a:solidFill>
              </a:rPr>
              <a:t>персональных данных.</a:t>
            </a:r>
          </a:p>
          <a:p>
            <a:pPr marL="0" indent="0" algn="just">
              <a:lnSpc>
                <a:spcPct val="80000"/>
              </a:lnSpc>
              <a:spcBef>
                <a:spcPts val="1800"/>
              </a:spcBef>
              <a:spcAft>
                <a:spcPts val="1800"/>
              </a:spcAft>
              <a:buClr>
                <a:srgbClr val="C00000"/>
              </a:buClr>
              <a:buNone/>
            </a:pPr>
            <a:r>
              <a:rPr lang="ru-RU" altLang="ru-RU" sz="2200" dirty="0" smtClean="0">
                <a:solidFill>
                  <a:srgbClr val="000000"/>
                </a:solidFill>
              </a:rPr>
              <a:t>Разработка </a:t>
            </a:r>
            <a:r>
              <a:rPr lang="ru-RU" altLang="ru-RU" sz="2200" dirty="0">
                <a:solidFill>
                  <a:srgbClr val="C00000"/>
                </a:solidFill>
              </a:rPr>
              <a:t>Д</a:t>
            </a:r>
            <a:r>
              <a:rPr lang="ru-RU" sz="2200" dirty="0" smtClean="0">
                <a:solidFill>
                  <a:srgbClr val="C00000"/>
                </a:solidFill>
              </a:rPr>
              <a:t>олжностной инструкции </a:t>
            </a:r>
            <a:r>
              <a:rPr lang="ru-RU" sz="2200" dirty="0"/>
              <a:t>ответственного за организацию обработки персональных данных в государственном или муниципальном </a:t>
            </a:r>
            <a:r>
              <a:rPr lang="ru-RU" sz="2200" dirty="0" smtClean="0"/>
              <a:t>органе.</a:t>
            </a:r>
            <a:endParaRPr lang="ru-RU" altLang="ru-RU" sz="2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209997" y="188640"/>
            <a:ext cx="741777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400" dirty="0" smtClean="0">
                <a:solidFill>
                  <a:schemeClr val="tx1"/>
                </a:solidFill>
              </a:rPr>
              <a:t>Обязанности ответственного за </a:t>
            </a:r>
            <a:r>
              <a:rPr lang="ru-RU" altLang="ru-RU" sz="2400" dirty="0" smtClean="0">
                <a:solidFill>
                  <a:srgbClr val="C00000"/>
                </a:solidFill>
              </a:rPr>
              <a:t>ОРГАНИЗАЦИЮ </a:t>
            </a:r>
            <a:r>
              <a:rPr lang="ru-RU" altLang="ru-RU" sz="2400" dirty="0" smtClean="0">
                <a:solidFill>
                  <a:schemeClr val="tx1"/>
                </a:solidFill>
              </a:rPr>
              <a:t>обработки </a:t>
            </a:r>
            <a:r>
              <a:rPr lang="ru-RU" altLang="ru-RU" sz="2400" dirty="0" err="1" smtClean="0">
                <a:solidFill>
                  <a:schemeClr val="tx1"/>
                </a:solidFill>
              </a:rPr>
              <a:t>ПДн</a:t>
            </a:r>
            <a:endParaRPr lang="ru-RU" altLang="ru-RU" sz="2400" dirty="0" smtClean="0">
              <a:solidFill>
                <a:schemeClr val="tx1"/>
              </a:solidFill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 bwMode="auto">
          <a:xfrm>
            <a:off x="272285" y="2060847"/>
            <a:ext cx="8698523" cy="43860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7675" indent="-447675" algn="just">
              <a:lnSpc>
                <a:spcPct val="80000"/>
              </a:lnSpc>
              <a:spcBef>
                <a:spcPts val="1800"/>
              </a:spcBef>
              <a:spcAft>
                <a:spcPts val="1800"/>
              </a:spcAft>
              <a:buClr>
                <a:srgbClr val="C00000"/>
              </a:buClr>
            </a:pPr>
            <a:r>
              <a:rPr lang="ru-RU" altLang="ru-RU" sz="2200" dirty="0" smtClean="0">
                <a:solidFill>
                  <a:srgbClr val="C00000"/>
                </a:solidFill>
              </a:rPr>
              <a:t>осуществлять внутренний контроль </a:t>
            </a:r>
            <a:r>
              <a:rPr lang="ru-RU" altLang="ru-RU" sz="2200" dirty="0" smtClean="0">
                <a:solidFill>
                  <a:srgbClr val="000000"/>
                </a:solidFill>
              </a:rPr>
              <a:t>за соблюдением оператором и его работниками законодательства Российской Федерации о </a:t>
            </a:r>
            <a:r>
              <a:rPr lang="ru-RU" altLang="ru-RU" sz="2200" dirty="0" err="1" smtClean="0">
                <a:solidFill>
                  <a:srgbClr val="000000"/>
                </a:solidFill>
              </a:rPr>
              <a:t>ПДн</a:t>
            </a:r>
            <a:r>
              <a:rPr lang="ru-RU" altLang="ru-RU" sz="2200" dirty="0" smtClean="0">
                <a:solidFill>
                  <a:srgbClr val="000000"/>
                </a:solidFill>
              </a:rPr>
              <a:t>, в том числе требований к защите персональных данных</a:t>
            </a:r>
          </a:p>
          <a:p>
            <a:pPr marL="447675" indent="-447675" algn="just">
              <a:lnSpc>
                <a:spcPct val="80000"/>
              </a:lnSpc>
              <a:spcBef>
                <a:spcPts val="1800"/>
              </a:spcBef>
              <a:spcAft>
                <a:spcPts val="1800"/>
              </a:spcAft>
              <a:buClr>
                <a:srgbClr val="C00000"/>
              </a:buClr>
            </a:pPr>
            <a:r>
              <a:rPr lang="ru-RU" altLang="ru-RU" sz="2200" dirty="0" smtClean="0">
                <a:solidFill>
                  <a:srgbClr val="C00000"/>
                </a:solidFill>
              </a:rPr>
              <a:t>доводить до сведения работников </a:t>
            </a:r>
            <a:r>
              <a:rPr lang="ru-RU" altLang="ru-RU" sz="2200" dirty="0" smtClean="0">
                <a:solidFill>
                  <a:srgbClr val="000000"/>
                </a:solidFill>
              </a:rPr>
              <a:t>оператора положения законодательства Российской Федерации о персональных данных, локальных актов по вопросам обработки персональных данных, требований к защите персональных данных</a:t>
            </a:r>
          </a:p>
          <a:p>
            <a:pPr marL="447675" indent="-447675" algn="just">
              <a:lnSpc>
                <a:spcPct val="80000"/>
              </a:lnSpc>
              <a:spcBef>
                <a:spcPts val="1800"/>
              </a:spcBef>
              <a:spcAft>
                <a:spcPts val="1800"/>
              </a:spcAft>
              <a:buClr>
                <a:srgbClr val="C00000"/>
              </a:buClr>
            </a:pPr>
            <a:r>
              <a:rPr lang="ru-RU" altLang="ru-RU" sz="2200" dirty="0" smtClean="0">
                <a:solidFill>
                  <a:srgbClr val="C00000"/>
                </a:solidFill>
              </a:rPr>
              <a:t>организовывать прием и обработку </a:t>
            </a:r>
            <a:r>
              <a:rPr lang="ru-RU" altLang="ru-RU" sz="2200" dirty="0" smtClean="0">
                <a:solidFill>
                  <a:srgbClr val="000000"/>
                </a:solidFill>
              </a:rPr>
              <a:t>обращений и запросов субъектов </a:t>
            </a:r>
            <a:r>
              <a:rPr lang="ru-RU" altLang="ru-RU" sz="2200" dirty="0" err="1" smtClean="0">
                <a:solidFill>
                  <a:srgbClr val="000000"/>
                </a:solidFill>
              </a:rPr>
              <a:t>ПДн</a:t>
            </a:r>
            <a:r>
              <a:rPr lang="ru-RU" altLang="ru-RU" sz="2200" dirty="0" smtClean="0">
                <a:solidFill>
                  <a:srgbClr val="000000"/>
                </a:solidFill>
              </a:rPr>
              <a:t> или их представителей и (или) осуществлять контроль за приемом и обработкой таких обращений и запросов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Tahoma" pitchFamily="34" charset="0"/>
              <a:buNone/>
            </a:pPr>
            <a:endParaRPr lang="ru-RU" altLang="ru-RU" sz="1200" dirty="0" smtClean="0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6937207" y="6446879"/>
            <a:ext cx="20118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1200" i="1" dirty="0">
                <a:solidFill>
                  <a:srgbClr val="595959"/>
                </a:solidFill>
              </a:rPr>
              <a:t>152-ФЗ от 27 июля 2006 </a:t>
            </a:r>
          </a:p>
        </p:txBody>
      </p:sp>
    </p:spTree>
    <p:extLst>
      <p:ext uri="{BB962C8B-B14F-4D97-AF65-F5344CB8AC3E}">
        <p14:creationId xmlns:p14="http://schemas.microsoft.com/office/powerpoint/2010/main" val="280143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209571" y="414379"/>
            <a:ext cx="7417777" cy="547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3200" dirty="0" smtClean="0">
                <a:solidFill>
                  <a:srgbClr val="0000FF"/>
                </a:solidFill>
              </a:rPr>
              <a:t>Делай два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 bwMode="auto">
          <a:xfrm>
            <a:off x="334626" y="3293985"/>
            <a:ext cx="8641373" cy="1350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altLang="ru-RU" sz="2200" dirty="0" smtClean="0">
                <a:solidFill>
                  <a:srgbClr val="C00000"/>
                </a:solidFill>
              </a:rPr>
              <a:t>Приказ о назначении комиссии </a:t>
            </a:r>
            <a:r>
              <a:rPr lang="ru-RU" altLang="ru-RU" sz="2200" dirty="0" smtClean="0">
                <a:solidFill>
                  <a:srgbClr val="000000"/>
                </a:solidFill>
              </a:rPr>
              <a:t>по приведению </a:t>
            </a:r>
            <a:r>
              <a:rPr lang="ru-RU" altLang="ru-RU" sz="2200" dirty="0">
                <a:solidFill>
                  <a:srgbClr val="000000"/>
                </a:solidFill>
              </a:rPr>
              <a:t>деятельности Организации в соответствие с требованиями </a:t>
            </a:r>
            <a:r>
              <a:rPr lang="ru-RU" altLang="ru-RU" sz="2200" dirty="0" smtClean="0">
                <a:solidFill>
                  <a:srgbClr val="000000"/>
                </a:solidFill>
              </a:rPr>
              <a:t>Федерального </a:t>
            </a:r>
            <a:r>
              <a:rPr lang="ru-RU" altLang="ru-RU" sz="2200" dirty="0">
                <a:solidFill>
                  <a:srgbClr val="000000"/>
                </a:solidFill>
              </a:rPr>
              <a:t>закона «О персональных данных</a:t>
            </a:r>
            <a:r>
              <a:rPr lang="ru-RU" altLang="ru-RU" sz="2200" dirty="0" smtClean="0">
                <a:solidFill>
                  <a:srgbClr val="000000"/>
                </a:solidFill>
              </a:rPr>
              <a:t>» и принятыми в соответствии с ним нормативными правовыми актами.</a:t>
            </a:r>
            <a:endParaRPr lang="ru-RU" altLang="ru-RU" sz="22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80000"/>
              </a:lnSpc>
              <a:spcBef>
                <a:spcPts val="1800"/>
              </a:spcBef>
              <a:spcAft>
                <a:spcPts val="1800"/>
              </a:spcAft>
              <a:buClr>
                <a:srgbClr val="C00000"/>
              </a:buClr>
              <a:buFont typeface="Wingdings" pitchFamily="2" charset="2"/>
              <a:buNone/>
            </a:pPr>
            <a:r>
              <a:rPr lang="ru-RU" altLang="ru-RU" sz="2200" dirty="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899" y="4689179"/>
            <a:ext cx="2656742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42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979" y="274641"/>
            <a:ext cx="4071222" cy="499067"/>
          </a:xfrm>
        </p:spPr>
        <p:txBody>
          <a:bodyPr/>
          <a:lstStyle/>
          <a:p>
            <a:r>
              <a:rPr lang="ru-RU" sz="2400" dirty="0" smtClean="0"/>
              <a:t>Содержание приказа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627" y="1988841"/>
            <a:ext cx="8682503" cy="4185465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200" dirty="0"/>
              <a:t>цели создания комиссии</a:t>
            </a:r>
          </a:p>
          <a:p>
            <a:pPr lvl="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200" dirty="0" smtClean="0"/>
              <a:t>состав комиссии </a:t>
            </a:r>
          </a:p>
          <a:p>
            <a:pPr marL="723900" lvl="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ru-RU" sz="2200" dirty="0"/>
              <a:t>п</a:t>
            </a:r>
            <a:r>
              <a:rPr lang="ru-RU" sz="2200" dirty="0" smtClean="0"/>
              <a:t>редседатель</a:t>
            </a:r>
          </a:p>
          <a:p>
            <a:pPr marL="723900" lvl="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ru-RU" sz="2200" dirty="0" smtClean="0"/>
              <a:t>члены комиссии (3-4 сотрудника)</a:t>
            </a:r>
          </a:p>
          <a:p>
            <a:pPr lvl="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200" dirty="0"/>
              <a:t>к</a:t>
            </a:r>
            <a:r>
              <a:rPr lang="ru-RU" sz="2200" dirty="0" smtClean="0"/>
              <a:t>онкретные задачи для достижения указанных целей</a:t>
            </a:r>
          </a:p>
          <a:p>
            <a:pPr lvl="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200" dirty="0"/>
              <a:t>п</a:t>
            </a:r>
            <a:r>
              <a:rPr lang="ru-RU" sz="2200" dirty="0" smtClean="0"/>
              <a:t>еречень нормативных и методических документов, которыми необходимо руководствоваться</a:t>
            </a:r>
          </a:p>
          <a:p>
            <a:pPr lvl="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200" dirty="0"/>
              <a:t>с</a:t>
            </a:r>
            <a:r>
              <a:rPr lang="ru-RU" sz="2200" dirty="0" smtClean="0"/>
              <a:t>роки выполнения поставленных задач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91585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209571" y="414379"/>
            <a:ext cx="7417777" cy="547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3200" dirty="0" smtClean="0">
                <a:solidFill>
                  <a:schemeClr val="bg1">
                    <a:lumMod val="50000"/>
                  </a:schemeClr>
                </a:solidFill>
              </a:rPr>
              <a:t>Делай два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 bwMode="auto">
          <a:xfrm>
            <a:off x="334626" y="3383995"/>
            <a:ext cx="8641373" cy="90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lnSpc>
                <a:spcPct val="80000"/>
              </a:lnSpc>
              <a:spcBef>
                <a:spcPts val="1800"/>
              </a:spcBef>
              <a:spcAft>
                <a:spcPts val="1800"/>
              </a:spcAft>
              <a:buClr>
                <a:srgbClr val="C00000"/>
              </a:buClr>
              <a:buNone/>
            </a:pPr>
            <a:r>
              <a:rPr lang="ru-RU" sz="2200" dirty="0" smtClean="0"/>
              <a:t>Разработка </a:t>
            </a:r>
            <a:r>
              <a:rPr lang="ru-RU" sz="2200" dirty="0" smtClean="0">
                <a:solidFill>
                  <a:srgbClr val="C00000"/>
                </a:solidFill>
              </a:rPr>
              <a:t>Плана приведения </a:t>
            </a:r>
            <a:r>
              <a:rPr lang="ru-RU" sz="2200" dirty="0" smtClean="0"/>
              <a:t>процесса обработки персональных данных, обрабатываемых в ИС организации в соответствие с требованиями 152-ФЗ «О персональных данных».</a:t>
            </a:r>
            <a:endParaRPr lang="ru-RU" altLang="ru-RU" sz="2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2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251540" y="368701"/>
            <a:ext cx="7417777" cy="547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3200" dirty="0" smtClean="0">
                <a:solidFill>
                  <a:srgbClr val="0000FF"/>
                </a:solidFill>
              </a:rPr>
              <a:t>Делай три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 bwMode="auto">
          <a:xfrm>
            <a:off x="251520" y="1844824"/>
            <a:ext cx="8724459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altLang="ru-RU" sz="2000" dirty="0" smtClean="0">
                <a:solidFill>
                  <a:srgbClr val="C00000"/>
                </a:solidFill>
              </a:rPr>
              <a:t>Предварительное обследование </a:t>
            </a:r>
            <a:r>
              <a:rPr lang="ru-RU" altLang="ru-RU" sz="2000" dirty="0" smtClean="0"/>
              <a:t>информационных систем организации для определения:</a:t>
            </a:r>
          </a:p>
          <a:p>
            <a:pPr marL="447675" indent="-447675" algn="just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rgbClr val="CC0000"/>
              </a:buClr>
            </a:pPr>
            <a:r>
              <a:rPr lang="ru-RU" altLang="ru-RU" sz="2000" dirty="0" smtClean="0"/>
              <a:t>перечня, категории и объёма обрабатываемых </a:t>
            </a:r>
            <a:r>
              <a:rPr lang="ru-RU" altLang="ru-RU" sz="2000" dirty="0" err="1" smtClean="0"/>
              <a:t>ПДн</a:t>
            </a:r>
            <a:endParaRPr lang="ru-RU" altLang="ru-RU" sz="2000" dirty="0" smtClean="0"/>
          </a:p>
          <a:p>
            <a:pPr marL="447675" indent="-447675" algn="just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rgbClr val="CC0000"/>
              </a:buClr>
            </a:pPr>
            <a:r>
              <a:rPr lang="ru-RU" altLang="ru-RU" sz="2000" dirty="0" smtClean="0"/>
              <a:t>категории </a:t>
            </a:r>
            <a:r>
              <a:rPr lang="ru-RU" altLang="ru-RU" sz="2000" dirty="0"/>
              <a:t>субъектов, </a:t>
            </a:r>
            <a:r>
              <a:rPr lang="ru-RU" altLang="ru-RU" sz="2000" dirty="0" err="1"/>
              <a:t>ПДн</a:t>
            </a:r>
            <a:r>
              <a:rPr lang="ru-RU" altLang="ru-RU" sz="2000" dirty="0"/>
              <a:t> которых обрабатываются </a:t>
            </a:r>
          </a:p>
          <a:p>
            <a:pPr marL="447675" indent="-447675" algn="just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rgbClr val="CC0000"/>
              </a:buClr>
            </a:pPr>
            <a:r>
              <a:rPr lang="ru-RU" altLang="ru-RU" sz="2000" dirty="0" smtClean="0"/>
              <a:t>правового основания </a:t>
            </a:r>
            <a:r>
              <a:rPr lang="ru-RU" altLang="ru-RU" sz="2000" dirty="0"/>
              <a:t>обработки персональных данных </a:t>
            </a:r>
          </a:p>
          <a:p>
            <a:pPr marL="447675" indent="-447675" algn="just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rgbClr val="CC0000"/>
              </a:buClr>
            </a:pPr>
            <a:r>
              <a:rPr lang="ru-RU" altLang="ru-RU" sz="2000" dirty="0" smtClean="0"/>
              <a:t>перечня </a:t>
            </a:r>
            <a:r>
              <a:rPr lang="ru-RU" altLang="ru-RU" sz="2000" dirty="0"/>
              <a:t>действий с персональными данными</a:t>
            </a:r>
          </a:p>
          <a:p>
            <a:pPr marL="447675" indent="-447675" algn="just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rgbClr val="CC0000"/>
              </a:buClr>
            </a:pPr>
            <a:r>
              <a:rPr lang="ru-RU" altLang="ru-RU" sz="2000" dirty="0" smtClean="0"/>
              <a:t>способов </a:t>
            </a:r>
            <a:r>
              <a:rPr lang="ru-RU" altLang="ru-RU" sz="2000" dirty="0"/>
              <a:t>обработки персональных данных </a:t>
            </a:r>
          </a:p>
          <a:p>
            <a:pPr marL="447675" indent="-447675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sz="2000" dirty="0" smtClean="0"/>
              <a:t>перечня должностей сотрудников, допущенных к обработке </a:t>
            </a:r>
            <a:r>
              <a:rPr lang="ru-RU" altLang="ru-RU" sz="2000" dirty="0" err="1" smtClean="0"/>
              <a:t>ПДн</a:t>
            </a:r>
            <a:endParaRPr lang="ru-RU" altLang="ru-RU" sz="2000" dirty="0" smtClean="0"/>
          </a:p>
          <a:p>
            <a:pPr marL="447675" indent="-447675" algn="just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rgbClr val="CC0000"/>
              </a:buClr>
            </a:pPr>
            <a:r>
              <a:rPr lang="ru-RU" altLang="ru-RU" sz="2000" dirty="0" smtClean="0"/>
              <a:t>даты </a:t>
            </a:r>
            <a:r>
              <a:rPr lang="ru-RU" altLang="ru-RU" sz="2000" dirty="0"/>
              <a:t>начала обработки персональных данных </a:t>
            </a:r>
          </a:p>
          <a:p>
            <a:pPr marL="447675" indent="-447675" algn="just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rgbClr val="CC0000"/>
              </a:buClr>
            </a:pPr>
            <a:r>
              <a:rPr lang="ru-RU" altLang="ru-RU" sz="2000" dirty="0" smtClean="0"/>
              <a:t>сроков </a:t>
            </a:r>
            <a:r>
              <a:rPr lang="ru-RU" altLang="ru-RU" sz="2000" dirty="0"/>
              <a:t>или </a:t>
            </a:r>
            <a:r>
              <a:rPr lang="ru-RU" altLang="ru-RU" sz="2000" dirty="0" smtClean="0"/>
              <a:t>условий </a:t>
            </a:r>
            <a:r>
              <a:rPr lang="ru-RU" altLang="ru-RU" sz="2000" dirty="0"/>
              <a:t>прекращения обработки</a:t>
            </a:r>
          </a:p>
          <a:p>
            <a:pPr marL="447675" indent="-447675" algn="just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rgbClr val="CC0000"/>
              </a:buClr>
            </a:pPr>
            <a:r>
              <a:rPr lang="ru-RU" altLang="ru-RU" sz="2000" dirty="0" smtClean="0"/>
              <a:t>сведений </a:t>
            </a:r>
            <a:r>
              <a:rPr lang="ru-RU" altLang="ru-RU" sz="2000" dirty="0"/>
              <a:t>о наличии или об отсутствии трансграничной передачи </a:t>
            </a:r>
          </a:p>
          <a:p>
            <a:pPr marL="447675" indent="-447675" algn="just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rgbClr val="CC0000"/>
              </a:buClr>
            </a:pPr>
            <a:r>
              <a:rPr lang="ru-RU" altLang="ru-RU" sz="2000" dirty="0" smtClean="0"/>
              <a:t>сведений </a:t>
            </a:r>
            <a:r>
              <a:rPr lang="ru-RU" altLang="ru-RU" sz="2000" dirty="0"/>
              <a:t>об обеспечении безопасности персональных </a:t>
            </a:r>
            <a:r>
              <a:rPr lang="ru-RU" altLang="ru-RU" sz="2000" dirty="0" smtClean="0"/>
              <a:t>данных</a:t>
            </a:r>
          </a:p>
          <a:p>
            <a:pPr marL="447675" indent="-447675" algn="just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rgbClr val="CC0000"/>
              </a:buClr>
            </a:pPr>
            <a:r>
              <a:rPr lang="ru-RU" altLang="ru-RU" sz="2000" dirty="0"/>
              <a:t>н</a:t>
            </a:r>
            <a:r>
              <a:rPr lang="ru-RU" altLang="ru-RU" sz="2000" dirty="0" smtClean="0"/>
              <a:t>еобходимости регистрации в реестре </a:t>
            </a:r>
            <a:r>
              <a:rPr lang="ru-RU" altLang="ru-RU" sz="2000" dirty="0" err="1" smtClean="0"/>
              <a:t>Роскомнадзора</a:t>
            </a:r>
            <a:endParaRPr lang="ru-RU" altLang="ru-RU" sz="2000" dirty="0" smtClean="0"/>
          </a:p>
          <a:p>
            <a:pPr marL="447675" indent="-447675" algn="just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rgbClr val="CC0000"/>
              </a:buClr>
            </a:pPr>
            <a:r>
              <a:rPr lang="ru-RU" altLang="ru-RU" sz="2000" dirty="0">
                <a:solidFill>
                  <a:srgbClr val="C00000"/>
                </a:solidFill>
              </a:rPr>
              <a:t>предварительного </a:t>
            </a:r>
            <a:r>
              <a:rPr lang="ru-RU" altLang="ru-RU" sz="2000" dirty="0"/>
              <a:t>перечня </a:t>
            </a:r>
            <a:r>
              <a:rPr lang="ru-RU" altLang="ru-RU" sz="2000" dirty="0" err="1" smtClean="0"/>
              <a:t>ИСПДн</a:t>
            </a:r>
            <a:endParaRPr lang="ru-RU" alt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82014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4476" y="2393885"/>
            <a:ext cx="8754937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indent="-538163" algn="just">
              <a:lnSpc>
                <a:spcPct val="80000"/>
              </a:lnSpc>
              <a:spcBef>
                <a:spcPts val="1800"/>
              </a:spcBef>
              <a:spcAft>
                <a:spcPts val="1800"/>
              </a:spcAft>
              <a:buClr>
                <a:srgbClr val="C00000"/>
              </a:buClr>
              <a:buFont typeface="+mj-lt"/>
              <a:buAutoNum type="arabicParenR" startAt="2"/>
            </a:pP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издание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оператором, являющимся юридическим лицом, документов, 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определяющих:</a:t>
            </a:r>
          </a:p>
          <a:p>
            <a:pPr marL="538163" indent="-538163" algn="just">
              <a:lnSpc>
                <a:spcPct val="80000"/>
              </a:lnSpc>
              <a:spcBef>
                <a:spcPts val="1800"/>
              </a:spcBef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политику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оператора в отношении обработки персональных 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данных </a:t>
            </a:r>
          </a:p>
          <a:p>
            <a:pPr marL="538163" indent="-538163" algn="just">
              <a:lnSpc>
                <a:spcPct val="80000"/>
              </a:lnSpc>
              <a:spcBef>
                <a:spcPts val="1800"/>
              </a:spcBef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локальных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актов по вопросам обработки </a:t>
            </a:r>
            <a:r>
              <a:rPr lang="ru-RU" sz="2200" dirty="0" err="1" smtClean="0">
                <a:solidFill>
                  <a:srgbClr val="000000"/>
                </a:solidFill>
                <a:latin typeface="Arial" charset="0"/>
              </a:rPr>
              <a:t>ПДн</a:t>
            </a:r>
            <a:endParaRPr lang="ru-RU" sz="2200" dirty="0" smtClean="0">
              <a:solidFill>
                <a:srgbClr val="000000"/>
              </a:solidFill>
              <a:latin typeface="Arial" charset="0"/>
            </a:endParaRPr>
          </a:p>
          <a:p>
            <a:pPr marL="538163" indent="-538163" algn="just">
              <a:lnSpc>
                <a:spcPct val="80000"/>
              </a:lnSpc>
              <a:spcBef>
                <a:spcPts val="1800"/>
              </a:spcBef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локальных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актов, устанавливающих процедуры, направленные на предотвращение и выявление нарушений законодательства 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ФЗ,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устранение последствий таких 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нарушений</a:t>
            </a:r>
            <a:endParaRPr lang="ru-RU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5317151" y="6309349"/>
            <a:ext cx="3672254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ru-RU" altLang="ru-RU" sz="1200" i="1" dirty="0">
                <a:solidFill>
                  <a:srgbClr val="000000"/>
                </a:solidFill>
              </a:rPr>
              <a:t>152-ФЗ от 25 июля 2006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9565" y="414367"/>
            <a:ext cx="7417777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2pPr>
            <a:lvl3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3pPr>
            <a:lvl4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4pPr>
            <a:lvl5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5pPr>
            <a:lvl6pPr marL="4572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6pPr>
            <a:lvl7pPr marL="9144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7pPr>
            <a:lvl8pPr marL="13716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8pPr>
            <a:lvl9pPr marL="18288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3200" kern="0" smtClean="0">
                <a:solidFill>
                  <a:srgbClr val="0000FF"/>
                </a:solidFill>
              </a:rPr>
              <a:t>Делай четыре</a:t>
            </a:r>
            <a:endParaRPr lang="ru-RU" altLang="ru-RU" sz="3200" kern="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04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234476" y="333389"/>
            <a:ext cx="7722577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ru-RU" sz="2400" b="1" dirty="0">
                <a:solidFill>
                  <a:srgbClr val="FFFFFF">
                    <a:lumMod val="50000"/>
                  </a:srgbClr>
                </a:solidFill>
              </a:rPr>
              <a:t>М</a:t>
            </a:r>
            <a:r>
              <a:rPr lang="ru-RU" sz="2400" b="1" dirty="0" smtClean="0">
                <a:solidFill>
                  <a:srgbClr val="FFFFFF">
                    <a:lumMod val="50000"/>
                  </a:srgbClr>
                </a:solidFill>
              </a:rPr>
              <a:t>еры</a:t>
            </a:r>
            <a:r>
              <a:rPr lang="ru-RU" sz="2400" b="1" dirty="0">
                <a:solidFill>
                  <a:srgbClr val="FFFFFF">
                    <a:lumMod val="50000"/>
                  </a:srgbClr>
                </a:solidFill>
              </a:rPr>
              <a:t>, необходимые и достаточные для обеспечения выполнения обязанностей, </a:t>
            </a:r>
            <a:r>
              <a:rPr lang="ru-RU" sz="2400" b="1" dirty="0" smtClean="0">
                <a:solidFill>
                  <a:srgbClr val="FFFFFF">
                    <a:lumMod val="50000"/>
                  </a:srgbClr>
                </a:solidFill>
              </a:rPr>
              <a:t>при обработке </a:t>
            </a:r>
            <a:r>
              <a:rPr lang="ru-RU" sz="2400" b="1" dirty="0" err="1" smtClean="0">
                <a:solidFill>
                  <a:srgbClr val="FFFFFF">
                    <a:lumMod val="50000"/>
                  </a:srgbClr>
                </a:solidFill>
              </a:rPr>
              <a:t>ПДн</a:t>
            </a:r>
            <a:endParaRPr lang="ru-RU" altLang="ru-RU" sz="2400" b="1" dirty="0">
              <a:solidFill>
                <a:srgbClr val="FFFFFF">
                  <a:lumMod val="50000"/>
                </a:srgbClr>
              </a:solidFill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868" y="1844824"/>
            <a:ext cx="8754937" cy="4173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 algn="just" defTabSz="538163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smtClean="0">
                <a:solidFill>
                  <a:srgbClr val="C00000"/>
                </a:solidFill>
                <a:latin typeface="Arial" charset="0"/>
              </a:rPr>
              <a:t>б) 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утверждают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актом руководителя государственного или муниципального органа следующие документы:</a:t>
            </a:r>
          </a:p>
          <a:p>
            <a:pPr marL="536575" indent="-536575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C00000"/>
                </a:solidFill>
                <a:latin typeface="Arial" charset="0"/>
              </a:rPr>
              <a:t>П</a:t>
            </a:r>
            <a:r>
              <a:rPr lang="ru-RU" sz="2000" dirty="0" smtClean="0">
                <a:solidFill>
                  <a:srgbClr val="C00000"/>
                </a:solidFill>
                <a:latin typeface="Arial" charset="0"/>
              </a:rPr>
              <a:t>равила 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обработки персональных 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</a:rPr>
              <a:t>данных</a:t>
            </a:r>
          </a:p>
          <a:p>
            <a:pPr marL="1260475" indent="-7239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−"/>
            </a:pPr>
            <a:r>
              <a:rPr lang="ru-RU" sz="2000" dirty="0" smtClean="0">
                <a:solidFill>
                  <a:srgbClr val="C00000"/>
                </a:solidFill>
                <a:latin typeface="Arial" charset="0"/>
              </a:rPr>
              <a:t>устанавливающие 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</a:rPr>
              <a:t>процедуры, направленные на выявление и предотвращение нарушений 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hlinkClick r:id="rId2"/>
              </a:rPr>
              <a:t>законодательства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</a:rPr>
              <a:t> РФ в сфере </a:t>
            </a:r>
            <a:r>
              <a:rPr lang="ru-RU" sz="2000" dirty="0" err="1" smtClean="0">
                <a:solidFill>
                  <a:srgbClr val="000000"/>
                </a:solidFill>
                <a:latin typeface="Arial" charset="0"/>
              </a:rPr>
              <a:t>ПДн</a:t>
            </a:r>
            <a:endParaRPr lang="ru-RU" sz="2000" dirty="0" smtClean="0">
              <a:solidFill>
                <a:srgbClr val="000000"/>
              </a:solidFill>
              <a:latin typeface="Arial" charset="0"/>
            </a:endParaRPr>
          </a:p>
          <a:p>
            <a:pPr marL="1260475" indent="-7239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−"/>
            </a:pPr>
            <a:r>
              <a:rPr lang="ru-RU" sz="2000" dirty="0" smtClean="0">
                <a:solidFill>
                  <a:srgbClr val="C00000"/>
                </a:solidFill>
                <a:latin typeface="Arial" charset="0"/>
              </a:rPr>
              <a:t>определяющие 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</a:rPr>
              <a:t>для каждой цели обработки </a:t>
            </a:r>
            <a:r>
              <a:rPr lang="ru-RU" sz="2000" dirty="0" err="1" smtClean="0">
                <a:solidFill>
                  <a:srgbClr val="000000"/>
                </a:solidFill>
                <a:latin typeface="Arial" charset="0"/>
              </a:rPr>
              <a:t>ПДн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marL="1798638" indent="-53975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Arial" charset="0"/>
              </a:rPr>
              <a:t>содержание обрабатываемых </a:t>
            </a:r>
            <a:r>
              <a:rPr lang="ru-RU" sz="2000" dirty="0" err="1" smtClean="0">
                <a:solidFill>
                  <a:srgbClr val="000000"/>
                </a:solidFill>
                <a:latin typeface="Arial" charset="0"/>
              </a:rPr>
              <a:t>ПДн</a:t>
            </a:r>
            <a:endParaRPr lang="ru-RU" sz="2000" dirty="0" smtClean="0">
              <a:solidFill>
                <a:srgbClr val="000000"/>
              </a:solidFill>
              <a:latin typeface="Arial" charset="0"/>
            </a:endParaRPr>
          </a:p>
          <a:p>
            <a:pPr marL="1798638" indent="-53975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Arial" charset="0"/>
              </a:rPr>
              <a:t>категории субъектов, </a:t>
            </a:r>
            <a:r>
              <a:rPr lang="ru-RU" sz="2000" dirty="0" err="1" smtClean="0">
                <a:solidFill>
                  <a:srgbClr val="000000"/>
                </a:solidFill>
                <a:latin typeface="Arial" charset="0"/>
              </a:rPr>
              <a:t>ПДн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</a:rPr>
              <a:t> которых обрабатываются</a:t>
            </a:r>
          </a:p>
          <a:p>
            <a:pPr marL="1798638" indent="-53975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Arial" charset="0"/>
              </a:rPr>
              <a:t>сроки их обработки и хранения</a:t>
            </a:r>
          </a:p>
          <a:p>
            <a:pPr marL="1798638" indent="-53975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Arial" charset="0"/>
              </a:rPr>
              <a:t>порядок уничтожения при достижении целей обработки или при наступлении иных законных оснований</a:t>
            </a:r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58608" y="6219310"/>
            <a:ext cx="3132992" cy="425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ru-RU" sz="1200" i="1" dirty="0" smtClean="0">
                <a:solidFill>
                  <a:srgbClr val="808080">
                    <a:lumMod val="10000"/>
                  </a:srgbClr>
                </a:solidFill>
                <a:latin typeface="Arial" charset="0"/>
              </a:rPr>
              <a:t>Постановление правительства РФ 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ru-RU" sz="1200" i="1" dirty="0" smtClean="0">
                <a:solidFill>
                  <a:srgbClr val="808080">
                    <a:lumMod val="10000"/>
                  </a:srgbClr>
                </a:solidFill>
                <a:latin typeface="Arial" charset="0"/>
              </a:rPr>
              <a:t>№ 211 от 21 марта 2012</a:t>
            </a:r>
          </a:p>
        </p:txBody>
      </p:sp>
    </p:spTree>
    <p:extLst>
      <p:ext uri="{BB962C8B-B14F-4D97-AF65-F5344CB8AC3E}">
        <p14:creationId xmlns:p14="http://schemas.microsoft.com/office/powerpoint/2010/main" val="3072437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234476" y="333389"/>
            <a:ext cx="7722577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ru-RU" sz="2400" b="1" dirty="0">
                <a:solidFill>
                  <a:srgbClr val="FFFFFF">
                    <a:lumMod val="50000"/>
                  </a:srgbClr>
                </a:solidFill>
              </a:rPr>
              <a:t>М</a:t>
            </a:r>
            <a:r>
              <a:rPr lang="ru-RU" sz="2400" b="1" dirty="0" smtClean="0">
                <a:solidFill>
                  <a:srgbClr val="FFFFFF">
                    <a:lumMod val="50000"/>
                  </a:srgbClr>
                </a:solidFill>
              </a:rPr>
              <a:t>еры</a:t>
            </a:r>
            <a:r>
              <a:rPr lang="ru-RU" sz="2400" b="1" dirty="0">
                <a:solidFill>
                  <a:srgbClr val="FFFFFF">
                    <a:lumMod val="50000"/>
                  </a:srgbClr>
                </a:solidFill>
              </a:rPr>
              <a:t>, необходимые и достаточные для обеспечения выполнения обязанностей, </a:t>
            </a:r>
            <a:r>
              <a:rPr lang="ru-RU" sz="2400" b="1" dirty="0" smtClean="0">
                <a:solidFill>
                  <a:srgbClr val="FFFFFF">
                    <a:lumMod val="50000"/>
                  </a:srgbClr>
                </a:solidFill>
              </a:rPr>
              <a:t>при обработке </a:t>
            </a:r>
            <a:r>
              <a:rPr lang="ru-RU" sz="2400" b="1" dirty="0" err="1" smtClean="0">
                <a:solidFill>
                  <a:srgbClr val="FFFFFF">
                    <a:lumMod val="50000"/>
                  </a:srgbClr>
                </a:solidFill>
              </a:rPr>
              <a:t>ПДн</a:t>
            </a:r>
            <a:endParaRPr lang="ru-RU" altLang="ru-RU" sz="2400" b="1" dirty="0">
              <a:solidFill>
                <a:srgbClr val="FFFFFF">
                  <a:lumMod val="50000"/>
                </a:srgbClr>
              </a:solidFill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476" y="2168860"/>
            <a:ext cx="875493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200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б) утверждают актом руководителя государственного или муниципального органа следующие документы:</a:t>
            </a:r>
          </a:p>
          <a:p>
            <a:pPr marL="987425" indent="-45085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C00000"/>
                </a:solidFill>
                <a:latin typeface="Arial" charset="0"/>
              </a:rPr>
              <a:t>П</a:t>
            </a:r>
            <a:r>
              <a:rPr lang="ru-RU" sz="2200" dirty="0" smtClean="0">
                <a:solidFill>
                  <a:srgbClr val="C00000"/>
                </a:solidFill>
                <a:latin typeface="Arial" charset="0"/>
              </a:rPr>
              <a:t>равила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рассмотрения запросов субъектов </a:t>
            </a:r>
            <a:r>
              <a:rPr lang="ru-RU" sz="2200" dirty="0" err="1" smtClean="0">
                <a:solidFill>
                  <a:srgbClr val="000000"/>
                </a:solidFill>
                <a:latin typeface="Arial" charset="0"/>
              </a:rPr>
              <a:t>ПДн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или их 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представителей</a:t>
            </a:r>
            <a:endParaRPr lang="ru-RU" sz="2200" dirty="0">
              <a:solidFill>
                <a:srgbClr val="000000"/>
              </a:solidFill>
              <a:latin typeface="Arial" charset="0"/>
            </a:endParaRPr>
          </a:p>
          <a:p>
            <a:pPr marL="987425" indent="-45085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C00000"/>
                </a:solidFill>
                <a:latin typeface="Arial" charset="0"/>
              </a:rPr>
              <a:t>Правила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осуществления внутреннего контроля соответствия обработки </a:t>
            </a:r>
            <a:r>
              <a:rPr lang="ru-RU" sz="2200" dirty="0" err="1" smtClean="0">
                <a:solidFill>
                  <a:srgbClr val="000000"/>
                </a:solidFill>
                <a:latin typeface="Arial" charset="0"/>
              </a:rPr>
              <a:t>ПДн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 требованиям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к защите </a:t>
            </a:r>
            <a:r>
              <a:rPr lang="ru-RU" sz="2200" dirty="0" err="1" smtClean="0">
                <a:solidFill>
                  <a:srgbClr val="000000"/>
                </a:solidFill>
                <a:latin typeface="Arial" charset="0"/>
              </a:rPr>
              <a:t>ПДн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установленным Федеральным </a:t>
            </a:r>
            <a:r>
              <a:rPr lang="ru-RU" sz="2200" dirty="0">
                <a:solidFill>
                  <a:srgbClr val="000000"/>
                </a:solidFill>
                <a:latin typeface="Arial" charset="0"/>
                <a:hlinkClick r:id="rId2"/>
              </a:rPr>
              <a:t>законом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"О персональных данных", принятыми в соответствии с ним нормативными правовыми актами и локальными актами оператора;</a:t>
            </a:r>
          </a:p>
          <a:p>
            <a:pPr marL="987425" indent="-45085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C00000"/>
                </a:solidFill>
                <a:latin typeface="Arial" charset="0"/>
              </a:rPr>
              <a:t>Правила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работы с обезличенными 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данными</a:t>
            </a:r>
            <a:endParaRPr lang="ru-RU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58608" y="6219310"/>
            <a:ext cx="3132992" cy="425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ru-RU" sz="1200" i="1" dirty="0" smtClean="0">
                <a:solidFill>
                  <a:srgbClr val="808080">
                    <a:lumMod val="10000"/>
                  </a:srgbClr>
                </a:solidFill>
                <a:latin typeface="Arial" charset="0"/>
              </a:rPr>
              <a:t>Постановление правительства РФ 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ru-RU" sz="1200" i="1" dirty="0" smtClean="0">
                <a:solidFill>
                  <a:srgbClr val="808080">
                    <a:lumMod val="10000"/>
                  </a:srgbClr>
                </a:solidFill>
                <a:latin typeface="Arial" charset="0"/>
              </a:rPr>
              <a:t>№ 211 от 21 марта 2012</a:t>
            </a:r>
          </a:p>
        </p:txBody>
      </p:sp>
    </p:spTree>
    <p:extLst>
      <p:ext uri="{BB962C8B-B14F-4D97-AF65-F5344CB8AC3E}">
        <p14:creationId xmlns:p14="http://schemas.microsoft.com/office/powerpoint/2010/main" val="627463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1"/>
          <p:cNvSpPr txBox="1">
            <a:spLocks noChangeArrowheads="1"/>
          </p:cNvSpPr>
          <p:nvPr/>
        </p:nvSpPr>
        <p:spPr bwMode="auto">
          <a:xfrm>
            <a:off x="160340" y="333375"/>
            <a:ext cx="6427886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defTabSz="957263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defTabSz="957263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defTabSz="957263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defTabSz="957263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just" defTabSz="957263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just" defTabSz="957263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just" defTabSz="957263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just" defTabSz="957263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2800" b="1" dirty="0">
                <a:solidFill>
                  <a:srgbClr val="C00000"/>
                </a:solidFill>
              </a:rPr>
              <a:t>Распределение утечек по </a:t>
            </a:r>
            <a:r>
              <a:rPr lang="ru-RU" sz="2800" b="1" dirty="0" smtClean="0">
                <a:solidFill>
                  <a:srgbClr val="C00000"/>
                </a:solidFill>
              </a:rPr>
              <a:t>источнику (виновнику) 2013 г.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4515" name="TextBox 4"/>
          <p:cNvSpPr txBox="1">
            <a:spLocks noChangeArrowheads="1"/>
          </p:cNvSpPr>
          <p:nvPr/>
        </p:nvSpPr>
        <p:spPr bwMode="auto">
          <a:xfrm>
            <a:off x="5580067" y="6392901"/>
            <a:ext cx="3455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just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just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just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just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i="1">
                <a:solidFill>
                  <a:srgbClr val="1E1C11"/>
                </a:solidFill>
              </a:rPr>
              <a:t>http://www.infowatch.ru</a:t>
            </a:r>
            <a:endParaRPr lang="ru-RU" sz="1200" i="1">
              <a:solidFill>
                <a:srgbClr val="1E1C11"/>
              </a:solidFill>
            </a:endParaRPr>
          </a:p>
        </p:txBody>
      </p:sp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44" y="1718810"/>
            <a:ext cx="881342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79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234476" y="333389"/>
            <a:ext cx="7722577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ru-RU" sz="2400" b="1" dirty="0">
                <a:solidFill>
                  <a:srgbClr val="FFFFFF">
                    <a:lumMod val="50000"/>
                  </a:srgbClr>
                </a:solidFill>
              </a:rPr>
              <a:t>М</a:t>
            </a:r>
            <a:r>
              <a:rPr lang="ru-RU" sz="2400" b="1" dirty="0" smtClean="0">
                <a:solidFill>
                  <a:srgbClr val="FFFFFF">
                    <a:lumMod val="50000"/>
                  </a:srgbClr>
                </a:solidFill>
              </a:rPr>
              <a:t>еры</a:t>
            </a:r>
            <a:r>
              <a:rPr lang="ru-RU" sz="2400" b="1" dirty="0">
                <a:solidFill>
                  <a:srgbClr val="FFFFFF">
                    <a:lumMod val="50000"/>
                  </a:srgbClr>
                </a:solidFill>
              </a:rPr>
              <a:t>, необходимые и достаточные для обеспечения выполнения обязанностей, </a:t>
            </a:r>
            <a:r>
              <a:rPr lang="ru-RU" sz="2400" b="1" dirty="0" smtClean="0">
                <a:solidFill>
                  <a:srgbClr val="FFFFFF">
                    <a:lumMod val="50000"/>
                  </a:srgbClr>
                </a:solidFill>
              </a:rPr>
              <a:t>при обработке </a:t>
            </a:r>
            <a:r>
              <a:rPr lang="ru-RU" sz="2400" b="1" dirty="0" err="1" smtClean="0">
                <a:solidFill>
                  <a:srgbClr val="FFFFFF">
                    <a:lumMod val="50000"/>
                  </a:srgbClr>
                </a:solidFill>
              </a:rPr>
              <a:t>ПДн</a:t>
            </a:r>
            <a:endParaRPr lang="ru-RU" altLang="ru-RU" sz="2400" b="1" dirty="0">
              <a:solidFill>
                <a:srgbClr val="FFFFFF">
                  <a:lumMod val="50000"/>
                </a:srgbClr>
              </a:solidFill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663" y="2213865"/>
            <a:ext cx="8754937" cy="376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200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б) утверждают актом руководителя государственного или муниципального органа следующие документы:</a:t>
            </a:r>
          </a:p>
          <a:p>
            <a:pPr marL="1074738" indent="-538163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C00000"/>
                </a:solidFill>
                <a:latin typeface="Arial" charset="0"/>
              </a:rPr>
              <a:t>П</a:t>
            </a:r>
            <a:r>
              <a:rPr lang="ru-RU" sz="2200" dirty="0" smtClean="0">
                <a:solidFill>
                  <a:srgbClr val="C00000"/>
                </a:solidFill>
                <a:latin typeface="Arial" charset="0"/>
              </a:rPr>
              <a:t>еречень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информационных систем </a:t>
            </a:r>
            <a:r>
              <a:rPr lang="ru-RU" sz="2200" dirty="0" err="1" smtClean="0">
                <a:solidFill>
                  <a:srgbClr val="000000"/>
                </a:solidFill>
                <a:latin typeface="Arial" charset="0"/>
              </a:rPr>
              <a:t>ПДн</a:t>
            </a:r>
            <a:endParaRPr lang="ru-RU" sz="2200" dirty="0">
              <a:solidFill>
                <a:srgbClr val="000000"/>
              </a:solidFill>
              <a:latin typeface="Arial" charset="0"/>
            </a:endParaRPr>
          </a:p>
          <a:p>
            <a:pPr marL="1074738" indent="-538163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C00000"/>
                </a:solidFill>
                <a:latin typeface="Arial" charset="0"/>
              </a:rPr>
              <a:t>Перечень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err="1" smtClean="0">
                <a:solidFill>
                  <a:srgbClr val="000000"/>
                </a:solidFill>
                <a:latin typeface="Arial" charset="0"/>
              </a:rPr>
              <a:t>ПДн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обрабатываемых в 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организации</a:t>
            </a:r>
            <a:endParaRPr lang="ru-RU" sz="2200" dirty="0">
              <a:solidFill>
                <a:srgbClr val="000000"/>
              </a:solidFill>
              <a:latin typeface="Arial" charset="0"/>
            </a:endParaRPr>
          </a:p>
          <a:p>
            <a:pPr marL="1074738" indent="-538163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C00000"/>
                </a:solidFill>
                <a:latin typeface="Arial" charset="0"/>
              </a:rPr>
              <a:t>Перечень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 должностей организации,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ответственных за проведение мероприятий по обезличиванию </a:t>
            </a:r>
            <a:r>
              <a:rPr lang="ru-RU" sz="2200" dirty="0" err="1" smtClean="0">
                <a:solidFill>
                  <a:srgbClr val="000000"/>
                </a:solidFill>
                <a:latin typeface="Arial" charset="0"/>
              </a:rPr>
              <a:t>ПДн</a:t>
            </a:r>
            <a:endParaRPr lang="ru-RU" sz="2200" dirty="0">
              <a:solidFill>
                <a:srgbClr val="000000"/>
              </a:solidFill>
              <a:latin typeface="Arial" charset="0"/>
            </a:endParaRPr>
          </a:p>
          <a:p>
            <a:pPr marL="1074738" indent="-538163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C00000"/>
                </a:solidFill>
                <a:latin typeface="Arial" charset="0"/>
              </a:rPr>
              <a:t>Перечень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должностей 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организации,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замещение которых предусматривает осуществление обработки </a:t>
            </a:r>
            <a:r>
              <a:rPr lang="ru-RU" sz="2200" dirty="0" err="1" smtClean="0">
                <a:solidFill>
                  <a:srgbClr val="000000"/>
                </a:solidFill>
                <a:latin typeface="Arial" charset="0"/>
              </a:rPr>
              <a:t>ПДн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либо осуществление доступа к персональным 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данным</a:t>
            </a:r>
            <a:endParaRPr lang="ru-RU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58608" y="6219310"/>
            <a:ext cx="3132992" cy="425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ru-RU" sz="1200" i="1" dirty="0" smtClean="0">
                <a:solidFill>
                  <a:srgbClr val="808080">
                    <a:lumMod val="10000"/>
                  </a:srgbClr>
                </a:solidFill>
                <a:latin typeface="Arial" charset="0"/>
              </a:rPr>
              <a:t>Постановление правительства РФ 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ru-RU" sz="1200" i="1" dirty="0" smtClean="0">
                <a:solidFill>
                  <a:srgbClr val="808080">
                    <a:lumMod val="10000"/>
                  </a:srgbClr>
                </a:solidFill>
                <a:latin typeface="Arial" charset="0"/>
              </a:rPr>
              <a:t>№ 211 от 21 марта 2012</a:t>
            </a:r>
          </a:p>
        </p:txBody>
      </p:sp>
    </p:spTree>
    <p:extLst>
      <p:ext uri="{BB962C8B-B14F-4D97-AF65-F5344CB8AC3E}">
        <p14:creationId xmlns:p14="http://schemas.microsoft.com/office/powerpoint/2010/main" val="901767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234476" y="333389"/>
            <a:ext cx="7722577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ru-RU" sz="2400" b="1" dirty="0">
                <a:solidFill>
                  <a:srgbClr val="FFFFFF">
                    <a:lumMod val="50000"/>
                  </a:srgbClr>
                </a:solidFill>
              </a:rPr>
              <a:t>М</a:t>
            </a:r>
            <a:r>
              <a:rPr lang="ru-RU" sz="2400" b="1" dirty="0" smtClean="0">
                <a:solidFill>
                  <a:srgbClr val="FFFFFF">
                    <a:lumMod val="50000"/>
                  </a:srgbClr>
                </a:solidFill>
              </a:rPr>
              <a:t>еры</a:t>
            </a:r>
            <a:r>
              <a:rPr lang="ru-RU" sz="2400" b="1" dirty="0">
                <a:solidFill>
                  <a:srgbClr val="FFFFFF">
                    <a:lumMod val="50000"/>
                  </a:srgbClr>
                </a:solidFill>
              </a:rPr>
              <a:t>, необходимые и достаточные для обеспечения выполнения обязанностей, </a:t>
            </a:r>
            <a:r>
              <a:rPr lang="ru-RU" sz="2400" b="1" dirty="0" smtClean="0">
                <a:solidFill>
                  <a:srgbClr val="FFFFFF">
                    <a:lumMod val="50000"/>
                  </a:srgbClr>
                </a:solidFill>
              </a:rPr>
              <a:t>при обработке </a:t>
            </a:r>
            <a:r>
              <a:rPr lang="ru-RU" sz="2400" b="1" dirty="0" err="1" smtClean="0">
                <a:solidFill>
                  <a:srgbClr val="FFFFFF">
                    <a:lumMod val="50000"/>
                  </a:srgbClr>
                </a:solidFill>
              </a:rPr>
              <a:t>ПДн</a:t>
            </a:r>
            <a:endParaRPr lang="ru-RU" altLang="ru-RU" sz="2400" b="1" dirty="0">
              <a:solidFill>
                <a:srgbClr val="FFFFFF">
                  <a:lumMod val="50000"/>
                </a:srgbClr>
              </a:solidFill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574" y="2438890"/>
            <a:ext cx="8754937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200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б) утверждают актом руководителя государственного </a:t>
            </a:r>
            <a:r>
              <a:rPr lang="ru-RU" sz="2200" dirty="0" smtClean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или муниципального </a:t>
            </a:r>
            <a:r>
              <a:rPr lang="ru-RU" sz="2200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органа следующие документы:</a:t>
            </a:r>
          </a:p>
          <a:p>
            <a:pPr marL="1074738" indent="-538163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0000"/>
                </a:solidFill>
                <a:latin typeface="Arial" charset="0"/>
              </a:rPr>
              <a:t>Д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олжностная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инструкция ответственного за организацию обработки 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персональных данных </a:t>
            </a:r>
          </a:p>
          <a:p>
            <a:pPr marL="1074738" indent="-538163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0000"/>
                </a:solidFill>
                <a:latin typeface="Arial" charset="0"/>
              </a:rPr>
              <a:t>Т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иповое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обязательство 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сотрудника,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непосредственно осуществляющего обработку </a:t>
            </a:r>
            <a:r>
              <a:rPr lang="ru-RU" sz="2200" dirty="0" err="1" smtClean="0">
                <a:solidFill>
                  <a:srgbClr val="000000"/>
                </a:solidFill>
                <a:latin typeface="Arial" charset="0"/>
              </a:rPr>
              <a:t>ПДн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в случае расторжения с ним 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трудовых отношений прекратить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обработку </a:t>
            </a:r>
            <a:r>
              <a:rPr lang="ru-RU" sz="2200" dirty="0" err="1" smtClean="0">
                <a:solidFill>
                  <a:srgbClr val="000000"/>
                </a:solidFill>
                <a:latin typeface="Arial" charset="0"/>
              </a:rPr>
              <a:t>ПДн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ставших известными ему в связи с исполнением должностных 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обязанностей</a:t>
            </a:r>
            <a:endParaRPr lang="ru-RU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58608" y="6219310"/>
            <a:ext cx="3132992" cy="425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ru-RU" sz="1200" i="1" dirty="0" smtClean="0">
                <a:solidFill>
                  <a:srgbClr val="808080">
                    <a:lumMod val="10000"/>
                  </a:srgbClr>
                </a:solidFill>
                <a:latin typeface="Arial" charset="0"/>
              </a:rPr>
              <a:t>Постановление правительства РФ 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ru-RU" sz="1200" i="1" dirty="0" smtClean="0">
                <a:solidFill>
                  <a:srgbClr val="808080">
                    <a:lumMod val="10000"/>
                  </a:srgbClr>
                </a:solidFill>
                <a:latin typeface="Arial" charset="0"/>
              </a:rPr>
              <a:t>№ 211 от 21 марта 2012</a:t>
            </a:r>
          </a:p>
        </p:txBody>
      </p:sp>
    </p:spTree>
    <p:extLst>
      <p:ext uri="{BB962C8B-B14F-4D97-AF65-F5344CB8AC3E}">
        <p14:creationId xmlns:p14="http://schemas.microsoft.com/office/powerpoint/2010/main" val="12353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234476" y="333389"/>
            <a:ext cx="7722577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ru-RU" sz="2400" b="1" dirty="0">
                <a:solidFill>
                  <a:srgbClr val="FFFFFF">
                    <a:lumMod val="50000"/>
                  </a:srgbClr>
                </a:solidFill>
              </a:rPr>
              <a:t>М</a:t>
            </a:r>
            <a:r>
              <a:rPr lang="ru-RU" sz="2400" b="1" dirty="0" smtClean="0">
                <a:solidFill>
                  <a:srgbClr val="FFFFFF">
                    <a:lumMod val="50000"/>
                  </a:srgbClr>
                </a:solidFill>
              </a:rPr>
              <a:t>еры</a:t>
            </a:r>
            <a:r>
              <a:rPr lang="ru-RU" sz="2400" b="1" dirty="0">
                <a:solidFill>
                  <a:srgbClr val="FFFFFF">
                    <a:lumMod val="50000"/>
                  </a:srgbClr>
                </a:solidFill>
              </a:rPr>
              <a:t>, необходимые и достаточные для обеспечения выполнения обязанностей, </a:t>
            </a:r>
            <a:r>
              <a:rPr lang="ru-RU" sz="2400" b="1" dirty="0" smtClean="0">
                <a:solidFill>
                  <a:srgbClr val="FFFFFF">
                    <a:lumMod val="50000"/>
                  </a:srgbClr>
                </a:solidFill>
              </a:rPr>
              <a:t>при обработке </a:t>
            </a:r>
            <a:r>
              <a:rPr lang="ru-RU" sz="2400" b="1" dirty="0" err="1" smtClean="0">
                <a:solidFill>
                  <a:srgbClr val="FFFFFF">
                    <a:lumMod val="50000"/>
                  </a:srgbClr>
                </a:solidFill>
              </a:rPr>
              <a:t>ПДн</a:t>
            </a:r>
            <a:endParaRPr lang="ru-RU" altLang="ru-RU" sz="2400" b="1" dirty="0">
              <a:solidFill>
                <a:srgbClr val="FFFFFF">
                  <a:lumMod val="50000"/>
                </a:srgbClr>
              </a:solidFill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476" y="1853833"/>
            <a:ext cx="875493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200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б) утверждают актом руководителя государственного или муниципального органа следующие документы:</a:t>
            </a:r>
          </a:p>
          <a:p>
            <a:pPr marL="1074738" indent="-538163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0000"/>
                </a:solidFill>
                <a:latin typeface="Arial" charset="0"/>
              </a:rPr>
              <a:t>Т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иповая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форма согласия на обработку </a:t>
            </a:r>
            <a:r>
              <a:rPr lang="ru-RU" sz="2200" dirty="0" err="1" smtClean="0">
                <a:solidFill>
                  <a:srgbClr val="000000"/>
                </a:solidFill>
                <a:latin typeface="Arial" charset="0"/>
              </a:rPr>
              <a:t>ПДн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smtClean="0">
                <a:solidFill>
                  <a:srgbClr val="C00000"/>
                </a:solidFill>
                <a:latin typeface="Arial" charset="0"/>
              </a:rPr>
              <a:t>сотрудников оператора</a:t>
            </a:r>
          </a:p>
          <a:p>
            <a:pPr marL="1074738" indent="-538163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0000"/>
                </a:solidFill>
                <a:latin typeface="Arial" charset="0"/>
              </a:rPr>
              <a:t>Типовая форма согласия на обработку </a:t>
            </a:r>
            <a:r>
              <a:rPr lang="ru-RU" sz="2200" dirty="0" err="1">
                <a:solidFill>
                  <a:srgbClr val="000000"/>
                </a:solidFill>
                <a:latin typeface="Arial" charset="0"/>
              </a:rPr>
              <a:t>ПДн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smtClean="0">
                <a:solidFill>
                  <a:srgbClr val="C00000"/>
                </a:solidFill>
                <a:latin typeface="Arial" charset="0"/>
              </a:rPr>
              <a:t>иных </a:t>
            </a:r>
            <a:r>
              <a:rPr lang="ru-RU" sz="2200" dirty="0">
                <a:solidFill>
                  <a:srgbClr val="C00000"/>
                </a:solidFill>
                <a:latin typeface="Arial" charset="0"/>
              </a:rPr>
              <a:t>субъектов персональных </a:t>
            </a:r>
            <a:r>
              <a:rPr lang="ru-RU" sz="2200" dirty="0" smtClean="0">
                <a:solidFill>
                  <a:srgbClr val="C00000"/>
                </a:solidFill>
                <a:latin typeface="Arial" charset="0"/>
              </a:rPr>
              <a:t>данных</a:t>
            </a:r>
          </a:p>
          <a:p>
            <a:pPr marL="1074738" indent="-538163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C00000"/>
                </a:solidFill>
                <a:latin typeface="Arial" charset="0"/>
              </a:rPr>
              <a:t>Типовая </a:t>
            </a:r>
            <a:r>
              <a:rPr lang="ru-RU" sz="2200" dirty="0">
                <a:solidFill>
                  <a:srgbClr val="C00000"/>
                </a:solidFill>
                <a:latin typeface="Arial" charset="0"/>
              </a:rPr>
              <a:t>форма разъяснения субъекту </a:t>
            </a:r>
            <a:r>
              <a:rPr lang="ru-RU" sz="2200" dirty="0" err="1" smtClean="0">
                <a:solidFill>
                  <a:srgbClr val="C00000"/>
                </a:solidFill>
                <a:latin typeface="Arial" charset="0"/>
              </a:rPr>
              <a:t>ПДн</a:t>
            </a:r>
            <a:r>
              <a:rPr lang="ru-RU" sz="22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юридических последствий отказа предоставить свои </a:t>
            </a:r>
            <a:r>
              <a:rPr lang="ru-RU" sz="2200" dirty="0" err="1" smtClean="0">
                <a:solidFill>
                  <a:srgbClr val="000000"/>
                </a:solidFill>
                <a:latin typeface="Arial" charset="0"/>
              </a:rPr>
              <a:t>ПДн</a:t>
            </a:r>
            <a:endParaRPr lang="ru-RU" sz="2200" dirty="0">
              <a:solidFill>
                <a:srgbClr val="000000"/>
              </a:solidFill>
              <a:latin typeface="Arial" charset="0"/>
            </a:endParaRPr>
          </a:p>
          <a:p>
            <a:pPr marL="1074738" indent="-538163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C00000"/>
                </a:solidFill>
                <a:latin typeface="Arial" charset="0"/>
              </a:rPr>
              <a:t>Порядок </a:t>
            </a:r>
            <a:r>
              <a:rPr lang="ru-RU" sz="2200" dirty="0">
                <a:solidFill>
                  <a:srgbClr val="C00000"/>
                </a:solidFill>
                <a:latin typeface="Arial" charset="0"/>
              </a:rPr>
              <a:t>доступа 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сотрудников в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помещения, в которых ведется обработка 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персональных данных</a:t>
            </a:r>
            <a:endParaRPr lang="ru-RU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58608" y="6219310"/>
            <a:ext cx="3132992" cy="425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ru-RU" sz="1200" i="1" dirty="0" smtClean="0">
                <a:solidFill>
                  <a:srgbClr val="808080">
                    <a:lumMod val="10000"/>
                  </a:srgbClr>
                </a:solidFill>
                <a:latin typeface="Arial" charset="0"/>
              </a:rPr>
              <a:t>Постановление правительства РФ 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ru-RU" sz="1200" i="1" dirty="0" smtClean="0">
                <a:solidFill>
                  <a:srgbClr val="808080">
                    <a:lumMod val="10000"/>
                  </a:srgbClr>
                </a:solidFill>
                <a:latin typeface="Arial" charset="0"/>
              </a:rPr>
              <a:t>№ 211 от 21 марта 2012</a:t>
            </a:r>
          </a:p>
        </p:txBody>
      </p:sp>
    </p:spTree>
    <p:extLst>
      <p:ext uri="{BB962C8B-B14F-4D97-AF65-F5344CB8AC3E}">
        <p14:creationId xmlns:p14="http://schemas.microsoft.com/office/powerpoint/2010/main" val="2217860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4606" y="3429008"/>
            <a:ext cx="8654793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ts val="1800"/>
              </a:spcBef>
              <a:spcAft>
                <a:spcPts val="1800"/>
              </a:spcAft>
              <a:buClr>
                <a:srgbClr val="C00000"/>
              </a:buClr>
            </a:pP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Приказ о вводе в действие комплекта документов, регламентирующих обработку персональных данных в организации.</a:t>
            </a:r>
            <a:endParaRPr lang="ru-RU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9565" y="414367"/>
            <a:ext cx="7417777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2pPr>
            <a:lvl3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3pPr>
            <a:lvl4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4pPr>
            <a:lvl5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5pPr>
            <a:lvl6pPr marL="4572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6pPr>
            <a:lvl7pPr marL="9144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7pPr>
            <a:lvl8pPr marL="13716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8pPr>
            <a:lvl9pPr marL="18288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3200" kern="0" dirty="0" smtClean="0">
                <a:solidFill>
                  <a:srgbClr val="0000FF"/>
                </a:solidFill>
              </a:rPr>
              <a:t>Делай пять</a:t>
            </a:r>
          </a:p>
        </p:txBody>
      </p:sp>
    </p:spTree>
    <p:extLst>
      <p:ext uri="{BB962C8B-B14F-4D97-AF65-F5344CB8AC3E}">
        <p14:creationId xmlns:p14="http://schemas.microsoft.com/office/powerpoint/2010/main" val="682736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4465" y="333375"/>
            <a:ext cx="7145215" cy="781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Tahoma" pitchFamily="34" charset="0"/>
              </a:rPr>
              <a:t>Меры для обеспечения выполнения обязанностей оператора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5292971" y="6442104"/>
            <a:ext cx="3672254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ru-RU" altLang="ru-RU" sz="1200" i="1">
                <a:solidFill>
                  <a:srgbClr val="000000"/>
                </a:solidFill>
              </a:rPr>
              <a:t>152-ФЗ от 25 июля 2006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670" y="2060848"/>
            <a:ext cx="8801100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C00000"/>
                </a:solidFill>
                <a:latin typeface="Arial"/>
                <a:cs typeface="Arial" pitchFamily="34" charset="0"/>
              </a:rPr>
              <a:t>Оператор обязан </a:t>
            </a:r>
            <a:r>
              <a:rPr lang="ru-RU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обеспечить неограниченный доступ (опубликовать)</a:t>
            </a:r>
          </a:p>
          <a:p>
            <a:pPr marL="447675" indent="-447675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000000"/>
                </a:solidFill>
                <a:latin typeface="Arial"/>
                <a:cs typeface="Arial" pitchFamily="34" charset="0"/>
              </a:rPr>
              <a:t>к документу, определяющему его </a:t>
            </a:r>
            <a:r>
              <a:rPr lang="ru-RU" b="1" dirty="0">
                <a:solidFill>
                  <a:srgbClr val="C00000"/>
                </a:solidFill>
                <a:latin typeface="Arial"/>
                <a:cs typeface="Arial" pitchFamily="34" charset="0"/>
              </a:rPr>
              <a:t>политику в отношении обработки </a:t>
            </a:r>
            <a:r>
              <a:rPr lang="ru-RU" b="1" dirty="0" err="1">
                <a:solidFill>
                  <a:srgbClr val="C00000"/>
                </a:solidFill>
                <a:latin typeface="Arial"/>
                <a:cs typeface="Arial" pitchFamily="34" charset="0"/>
              </a:rPr>
              <a:t>ПДн</a:t>
            </a:r>
            <a:endParaRPr lang="ru-RU" b="1" dirty="0">
              <a:solidFill>
                <a:srgbClr val="C00000"/>
              </a:solidFill>
              <a:latin typeface="Arial"/>
              <a:cs typeface="Arial" pitchFamily="34" charset="0"/>
            </a:endParaRPr>
          </a:p>
          <a:p>
            <a:pPr marL="447675" indent="-447675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000000"/>
                </a:solidFill>
                <a:latin typeface="Arial"/>
                <a:cs typeface="Arial" pitchFamily="34" charset="0"/>
              </a:rPr>
              <a:t>к сведениям о реализуемых требованиях к защите персональных данных 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Arial"/>
                <a:cs typeface="Arial" pitchFamily="34" charset="0"/>
              </a:rPr>
              <a:t>Оператор</a:t>
            </a:r>
            <a:r>
              <a:rPr lang="ru-RU" dirty="0">
                <a:solidFill>
                  <a:srgbClr val="000000"/>
                </a:solidFill>
                <a:latin typeface="Arial"/>
                <a:cs typeface="Arial" pitchFamily="34" charset="0"/>
              </a:rPr>
              <a:t>, </a:t>
            </a:r>
            <a:r>
              <a:rPr lang="ru-RU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осуществляющий сбор персональных данных с использованием информационно-телекоммуникационных сетей, обязан опубликовать в соответствующей ИТС</a:t>
            </a:r>
          </a:p>
          <a:p>
            <a:pPr marL="447675" indent="-447675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000000"/>
                </a:solidFill>
                <a:latin typeface="Arial"/>
                <a:cs typeface="Arial" pitchFamily="34" charset="0"/>
              </a:rPr>
              <a:t>документ, определяющий его </a:t>
            </a:r>
            <a:r>
              <a:rPr lang="ru-RU" b="1" dirty="0">
                <a:solidFill>
                  <a:srgbClr val="C00000"/>
                </a:solidFill>
                <a:latin typeface="Arial"/>
                <a:cs typeface="Arial" pitchFamily="34" charset="0"/>
              </a:rPr>
              <a:t>политику в отношении обработки </a:t>
            </a:r>
            <a:r>
              <a:rPr lang="ru-RU" b="1" dirty="0" err="1">
                <a:solidFill>
                  <a:srgbClr val="C00000"/>
                </a:solidFill>
                <a:latin typeface="Arial"/>
                <a:cs typeface="Arial" pitchFamily="34" charset="0"/>
              </a:rPr>
              <a:t>ПДн</a:t>
            </a:r>
            <a:endParaRPr lang="ru-RU" b="1" dirty="0">
              <a:solidFill>
                <a:srgbClr val="C00000"/>
              </a:solidFill>
              <a:latin typeface="Arial"/>
              <a:cs typeface="Arial" pitchFamily="34" charset="0"/>
            </a:endParaRPr>
          </a:p>
          <a:p>
            <a:pPr marL="447675" indent="-447675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000000"/>
                </a:solidFill>
                <a:latin typeface="Arial"/>
                <a:cs typeface="Arial" pitchFamily="34" charset="0"/>
              </a:rPr>
              <a:t>сведения о реализуемых требованиях к защите персональных данных</a:t>
            </a:r>
          </a:p>
          <a:p>
            <a:pPr marL="447675" indent="-447675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000000"/>
                </a:solidFill>
                <a:latin typeface="Arial"/>
                <a:cs typeface="Arial" pitchFamily="34" charset="0"/>
              </a:rPr>
              <a:t>обеспечить возможность доступа к указанному документу с использованием средств соответствующей ИТС</a:t>
            </a:r>
          </a:p>
        </p:txBody>
      </p:sp>
    </p:spTree>
    <p:extLst>
      <p:ext uri="{BB962C8B-B14F-4D97-AF65-F5344CB8AC3E}">
        <p14:creationId xmlns:p14="http://schemas.microsoft.com/office/powerpoint/2010/main" val="838947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2711" y="2176469"/>
            <a:ext cx="8754937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indent="-538163" algn="just">
              <a:lnSpc>
                <a:spcPct val="80000"/>
              </a:lnSpc>
              <a:buClr>
                <a:srgbClr val="C00000"/>
              </a:buClr>
              <a:buFont typeface="+mj-lt"/>
              <a:buAutoNum type="arabicParenR" startAt="3"/>
            </a:pP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применение </a:t>
            </a:r>
            <a:r>
              <a:rPr lang="ru-RU" sz="2200" dirty="0">
                <a:solidFill>
                  <a:srgbClr val="C00000"/>
                </a:solidFill>
                <a:latin typeface="Arial" charset="0"/>
              </a:rPr>
              <a:t>правовых, организационных и технических мер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по обеспечению безопасности персональных данных в соответствии со </a:t>
            </a:r>
            <a:r>
              <a:rPr lang="ru-RU" sz="2200" dirty="0">
                <a:solidFill>
                  <a:srgbClr val="000000"/>
                </a:solidFill>
                <a:latin typeface="Arial" charset="0"/>
                <a:hlinkClick r:id="rId2"/>
              </a:rPr>
              <a:t>статьей 19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настоящего Федерального 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закона</a:t>
            </a:r>
            <a:endParaRPr lang="ru-RU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5342291" y="3090542"/>
            <a:ext cx="3672254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ru-RU" altLang="ru-RU" sz="1200" i="1" dirty="0">
                <a:solidFill>
                  <a:srgbClr val="000000"/>
                </a:solidFill>
              </a:rPr>
              <a:t>152-ФЗ от 25 июля 2006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9565" y="414367"/>
            <a:ext cx="7417777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2pPr>
            <a:lvl3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3pPr>
            <a:lvl4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4pPr>
            <a:lvl5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5pPr>
            <a:lvl6pPr marL="4572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6pPr>
            <a:lvl7pPr marL="9144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7pPr>
            <a:lvl8pPr marL="13716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8pPr>
            <a:lvl9pPr marL="18288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3200" kern="0" dirty="0" smtClean="0">
                <a:solidFill>
                  <a:srgbClr val="0000FF"/>
                </a:solidFill>
              </a:rPr>
              <a:t>Делай шесть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7192" y="3969087"/>
            <a:ext cx="8754937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538163" algn="just">
              <a:lnSpc>
                <a:spcPct val="80000"/>
              </a:lnSpc>
            </a:pPr>
            <a:r>
              <a:rPr lang="ru-RU" sz="2200" dirty="0" smtClean="0">
                <a:solidFill>
                  <a:srgbClr val="C00000"/>
                </a:solidFill>
                <a:latin typeface="Arial" charset="0"/>
              </a:rPr>
              <a:t>в)	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принятие </a:t>
            </a:r>
            <a:r>
              <a:rPr lang="ru-RU" sz="2200" dirty="0" smtClean="0">
                <a:solidFill>
                  <a:srgbClr val="C00000"/>
                </a:solidFill>
                <a:latin typeface="Arial" charset="0"/>
              </a:rPr>
              <a:t>правовых, организационных </a:t>
            </a:r>
            <a:r>
              <a:rPr lang="ru-RU" sz="2200" dirty="0">
                <a:solidFill>
                  <a:srgbClr val="C00000"/>
                </a:solidFill>
                <a:latin typeface="Arial" charset="0"/>
              </a:rPr>
              <a:t>и </a:t>
            </a:r>
            <a:r>
              <a:rPr lang="ru-RU" sz="2200" dirty="0" smtClean="0">
                <a:solidFill>
                  <a:srgbClr val="C00000"/>
                </a:solidFill>
                <a:latin typeface="Arial" charset="0"/>
              </a:rPr>
              <a:t>технических мер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по обеспечению безопасности </a:t>
            </a:r>
            <a:r>
              <a:rPr lang="ru-RU" sz="2200" dirty="0" err="1" smtClean="0">
                <a:solidFill>
                  <a:srgbClr val="000000"/>
                </a:solidFill>
                <a:latin typeface="Arial" charset="0"/>
              </a:rPr>
              <a:t>ПДн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 при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их обработке, 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предусмотренных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соответствующими нормативными правовыми актами, для выполнения установленных Правительством 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РФ требований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к защите </a:t>
            </a:r>
            <a:r>
              <a:rPr lang="ru-RU" sz="2200" dirty="0" err="1" smtClean="0">
                <a:solidFill>
                  <a:srgbClr val="000000"/>
                </a:solidFill>
                <a:latin typeface="Arial" charset="0"/>
              </a:rPr>
              <a:t>ПДн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 при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их обработке, исполнение которых обеспечивает установленные уровни защищенности </a:t>
            </a:r>
            <a:r>
              <a:rPr lang="ru-RU" sz="2200" dirty="0" err="1" smtClean="0">
                <a:solidFill>
                  <a:srgbClr val="000000"/>
                </a:solidFill>
                <a:latin typeface="Arial" charset="0"/>
              </a:rPr>
              <a:t>ПДн</a:t>
            </a:r>
            <a:endParaRPr lang="ru-RU" sz="2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74643" y="5888356"/>
            <a:ext cx="3132992" cy="425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ru-RU" sz="1200" i="1" dirty="0" smtClean="0">
                <a:solidFill>
                  <a:srgbClr val="808080">
                    <a:lumMod val="10000"/>
                  </a:srgbClr>
                </a:solidFill>
                <a:latin typeface="Arial" charset="0"/>
              </a:rPr>
              <a:t>Постановление правительства РФ 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ru-RU" sz="1200" i="1" dirty="0" smtClean="0">
                <a:solidFill>
                  <a:srgbClr val="808080">
                    <a:lumMod val="10000"/>
                  </a:srgbClr>
                </a:solidFill>
                <a:latin typeface="Arial" charset="0"/>
              </a:rPr>
              <a:t>№ 211 от 21 марта 2012</a:t>
            </a:r>
          </a:p>
        </p:txBody>
      </p:sp>
    </p:spTree>
    <p:extLst>
      <p:ext uri="{BB962C8B-B14F-4D97-AF65-F5344CB8AC3E}">
        <p14:creationId xmlns:p14="http://schemas.microsoft.com/office/powerpoint/2010/main" val="3425343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34476" y="333375"/>
            <a:ext cx="772257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ru-RU" altLang="ru-RU" sz="2800" b="1">
                <a:solidFill>
                  <a:srgbClr val="000000"/>
                </a:solidFill>
                <a:cs typeface="Tahoma" pitchFamily="34" charset="0"/>
              </a:rPr>
              <a:t>Обеспечение безопасности персональных данных достигается</a:t>
            </a:r>
          </a:p>
        </p:txBody>
      </p:sp>
      <p:sp>
        <p:nvSpPr>
          <p:cNvPr id="276483" name="Прямоугольник 2"/>
          <p:cNvSpPr>
            <a:spLocks noChangeArrowheads="1"/>
          </p:cNvSpPr>
          <p:nvPr/>
        </p:nvSpPr>
        <p:spPr bwMode="auto">
          <a:xfrm>
            <a:off x="337040" y="1989144"/>
            <a:ext cx="8569569" cy="41862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444500" indent="-4445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200" dirty="0">
                <a:solidFill>
                  <a:srgbClr val="808080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определением угроз безопасности </a:t>
            </a:r>
          </a:p>
          <a:p>
            <a:pPr marL="444500" indent="-4445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200" dirty="0">
                <a:solidFill>
                  <a:srgbClr val="808080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применением организационных и технических мер </a:t>
            </a:r>
          </a:p>
          <a:p>
            <a:pPr marL="444500" indent="-4445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200" dirty="0">
                <a:solidFill>
                  <a:srgbClr val="808080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применением сертифицированных </a:t>
            </a:r>
            <a:r>
              <a:rPr lang="ru-RU" sz="2200" dirty="0" err="1">
                <a:solidFill>
                  <a:srgbClr val="808080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СрЗИ</a:t>
            </a:r>
            <a:endParaRPr lang="ru-RU" sz="2200" dirty="0">
              <a:solidFill>
                <a:srgbClr val="808080">
                  <a:lumMod val="1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444500" indent="-4445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200" dirty="0">
                <a:solidFill>
                  <a:srgbClr val="808080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оценкой эффективности принимаемых мер </a:t>
            </a:r>
          </a:p>
          <a:p>
            <a:pPr marL="444500" indent="-4445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200" dirty="0">
                <a:solidFill>
                  <a:srgbClr val="808080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учетом машинных носителей </a:t>
            </a:r>
          </a:p>
          <a:p>
            <a:pPr marL="444500" indent="-4445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200" dirty="0">
                <a:solidFill>
                  <a:srgbClr val="808080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обнаружением фактов НСД и принятием мер</a:t>
            </a:r>
          </a:p>
          <a:p>
            <a:pPr marL="444500" indent="-4445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200" dirty="0">
                <a:solidFill>
                  <a:srgbClr val="808080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восстановлением персональных данных </a:t>
            </a:r>
          </a:p>
          <a:p>
            <a:pPr marL="444500" indent="-4445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200" dirty="0">
                <a:solidFill>
                  <a:srgbClr val="808080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установлением правил доступа </a:t>
            </a:r>
          </a:p>
          <a:p>
            <a:pPr marL="444500" indent="-4445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200" dirty="0">
                <a:solidFill>
                  <a:srgbClr val="808080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обеспечением регистрации и учета всех действий </a:t>
            </a:r>
          </a:p>
          <a:p>
            <a:pPr marL="444500" indent="-4445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200" dirty="0">
                <a:solidFill>
                  <a:srgbClr val="808080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контролем за принимаемыми мерами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5292971" y="6442104"/>
            <a:ext cx="3672254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ru-RU" altLang="ru-RU" sz="1200" i="1">
                <a:solidFill>
                  <a:srgbClr val="000000"/>
                </a:solidFill>
              </a:rPr>
              <a:t>152-ФЗ от 25 июля 2006</a:t>
            </a:r>
          </a:p>
        </p:txBody>
      </p:sp>
    </p:spTree>
    <p:extLst>
      <p:ext uri="{BB962C8B-B14F-4D97-AF65-F5344CB8AC3E}">
        <p14:creationId xmlns:p14="http://schemas.microsoft.com/office/powerpoint/2010/main" val="2626232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6986" y="2994661"/>
            <a:ext cx="8754937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indent="-538163" algn="just">
              <a:lnSpc>
                <a:spcPct val="80000"/>
              </a:lnSpc>
              <a:buClr>
                <a:srgbClr val="C00000"/>
              </a:buClr>
              <a:buFont typeface="+mj-lt"/>
              <a:buAutoNum type="arabicParenR" startAt="5"/>
            </a:pP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оценка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вреда, который может быть причинен субъектам персональных данных в случае нарушения настоящего Федерального закона, соотношение указанного вреда и принимаемых оператором мер, направленных на обеспечение выполнения обязанностей, предусмотренных настоящим Федеральным законом;</a:t>
            </a:r>
          </a:p>
        </p:txBody>
      </p:sp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5278235" y="4994217"/>
            <a:ext cx="3672254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ru-RU" altLang="ru-RU" sz="1200" i="1" dirty="0">
                <a:solidFill>
                  <a:srgbClr val="000000"/>
                </a:solidFill>
              </a:rPr>
              <a:t>152-ФЗ от 25 июля 2006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9565" y="414367"/>
            <a:ext cx="7417777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2pPr>
            <a:lvl3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3pPr>
            <a:lvl4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4pPr>
            <a:lvl5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5pPr>
            <a:lvl6pPr marL="4572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6pPr>
            <a:lvl7pPr marL="9144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7pPr>
            <a:lvl8pPr marL="13716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8pPr>
            <a:lvl9pPr marL="18288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3200" kern="0" dirty="0" smtClean="0">
                <a:solidFill>
                  <a:srgbClr val="FFFFFF">
                    <a:lumMod val="50000"/>
                  </a:srgbClr>
                </a:solidFill>
              </a:rPr>
              <a:t>Делай шесть</a:t>
            </a:r>
          </a:p>
        </p:txBody>
      </p:sp>
    </p:spTree>
    <p:extLst>
      <p:ext uri="{BB962C8B-B14F-4D97-AF65-F5344CB8AC3E}">
        <p14:creationId xmlns:p14="http://schemas.microsoft.com/office/powerpoint/2010/main" val="4131179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4612" y="3383995"/>
            <a:ext cx="8647841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Clr>
                <a:srgbClr val="C00000"/>
              </a:buClr>
            </a:pPr>
            <a:r>
              <a:rPr lang="ru-RU" sz="2200" dirty="0" smtClean="0">
                <a:solidFill>
                  <a:srgbClr val="C00000"/>
                </a:solidFill>
                <a:latin typeface="Arial" charset="0"/>
              </a:rPr>
              <a:t>Протокол оценки вреда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, который может быть причинён субъектам персональных данных.</a:t>
            </a:r>
            <a:endParaRPr lang="ru-RU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9565" y="414367"/>
            <a:ext cx="7417777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2pPr>
            <a:lvl3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3pPr>
            <a:lvl4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4pPr>
            <a:lvl5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5pPr>
            <a:lvl6pPr marL="4572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6pPr>
            <a:lvl7pPr marL="9144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7pPr>
            <a:lvl8pPr marL="13716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8pPr>
            <a:lvl9pPr marL="18288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3200" kern="0" dirty="0" smtClean="0">
                <a:solidFill>
                  <a:srgbClr val="FFFFFF">
                    <a:lumMod val="50000"/>
                  </a:srgbClr>
                </a:solidFill>
              </a:rPr>
              <a:t>Делай шесть</a:t>
            </a:r>
          </a:p>
        </p:txBody>
      </p:sp>
    </p:spTree>
    <p:extLst>
      <p:ext uri="{BB962C8B-B14F-4D97-AF65-F5344CB8AC3E}">
        <p14:creationId xmlns:p14="http://schemas.microsoft.com/office/powerpoint/2010/main" val="2291275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4612" y="3383995"/>
            <a:ext cx="8647841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Clr>
                <a:srgbClr val="C00000"/>
              </a:buClr>
            </a:pPr>
            <a:r>
              <a:rPr lang="ru-RU" sz="2200" dirty="0" smtClean="0">
                <a:solidFill>
                  <a:srgbClr val="C00000"/>
                </a:solidFill>
                <a:latin typeface="Arial" charset="0"/>
              </a:rPr>
              <a:t>Разработка частной модели угроз 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безопасности персональных данных, обрабатываемых в </a:t>
            </a:r>
            <a:r>
              <a:rPr lang="ru-RU" sz="2200" dirty="0" err="1" smtClean="0">
                <a:solidFill>
                  <a:srgbClr val="000000"/>
                </a:solidFill>
                <a:latin typeface="Arial" charset="0"/>
              </a:rPr>
              <a:t>ИСПДн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 организации.</a:t>
            </a:r>
            <a:endParaRPr lang="ru-RU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9565" y="414367"/>
            <a:ext cx="7417777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2pPr>
            <a:lvl3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3pPr>
            <a:lvl4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4pPr>
            <a:lvl5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5pPr>
            <a:lvl6pPr marL="4572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6pPr>
            <a:lvl7pPr marL="9144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7pPr>
            <a:lvl8pPr marL="13716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8pPr>
            <a:lvl9pPr marL="18288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3200" kern="0" dirty="0" smtClean="0">
                <a:solidFill>
                  <a:srgbClr val="FFFFFF">
                    <a:lumMod val="50000"/>
                  </a:srgbClr>
                </a:solidFill>
              </a:rPr>
              <a:t>Делай шесть</a:t>
            </a:r>
          </a:p>
        </p:txBody>
      </p:sp>
    </p:spTree>
    <p:extLst>
      <p:ext uri="{BB962C8B-B14F-4D97-AF65-F5344CB8AC3E}">
        <p14:creationId xmlns:p14="http://schemas.microsoft.com/office/powerpoint/2010/main" val="1962056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1"/>
          <p:cNvSpPr txBox="1">
            <a:spLocks noChangeArrowheads="1"/>
          </p:cNvSpPr>
          <p:nvPr/>
        </p:nvSpPr>
        <p:spPr bwMode="auto">
          <a:xfrm>
            <a:off x="160338" y="333384"/>
            <a:ext cx="7345362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defTabSz="957263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defTabSz="957263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defTabSz="957263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defTabSz="957263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just" defTabSz="957263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just" defTabSz="957263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just" defTabSz="957263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just" defTabSz="957263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2800" b="1" dirty="0">
                <a:solidFill>
                  <a:srgbClr val="C00000"/>
                </a:solidFill>
              </a:rPr>
              <a:t>Каналы утечек</a:t>
            </a:r>
          </a:p>
        </p:txBody>
      </p:sp>
      <p:sp>
        <p:nvSpPr>
          <p:cNvPr id="64515" name="TextBox 4"/>
          <p:cNvSpPr txBox="1">
            <a:spLocks noChangeArrowheads="1"/>
          </p:cNvSpPr>
          <p:nvPr/>
        </p:nvSpPr>
        <p:spPr bwMode="auto">
          <a:xfrm>
            <a:off x="5580067" y="6392901"/>
            <a:ext cx="3455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just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just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just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just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2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i="1">
                <a:solidFill>
                  <a:srgbClr val="1E1C11"/>
                </a:solidFill>
              </a:rPr>
              <a:t>http://www.infowatch.ru</a:t>
            </a:r>
            <a:endParaRPr lang="ru-RU" sz="1200" i="1">
              <a:solidFill>
                <a:srgbClr val="1E1C11"/>
              </a:solidFill>
            </a:endParaRPr>
          </a:p>
        </p:txBody>
      </p:sp>
      <p:pic>
        <p:nvPicPr>
          <p:cNvPr id="280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060848"/>
            <a:ext cx="8820471" cy="386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14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TextBox 1"/>
          <p:cNvSpPr txBox="1">
            <a:spLocks noChangeArrowheads="1"/>
          </p:cNvSpPr>
          <p:nvPr/>
        </p:nvSpPr>
        <p:spPr bwMode="auto">
          <a:xfrm>
            <a:off x="179395" y="115903"/>
            <a:ext cx="76469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0"/>
              </a:spcBef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Arial" pitchFamily="34" charset="0"/>
                <a:cs typeface="Tahoma" pitchFamily="34" charset="0"/>
              </a:rPr>
              <a:t>Состав и содержание организационных и технических мер по обеспечению безопасности персональных данных при их обработке в информационных системах персональных данных</a:t>
            </a:r>
            <a:endParaRPr lang="ru-RU" sz="2400" b="1" dirty="0">
              <a:solidFill>
                <a:srgbClr val="CC3300"/>
              </a:solidFill>
              <a:latin typeface="Arial" pitchFamily="34" charset="0"/>
              <a:cs typeface="Tahoma" pitchFamily="34" charset="0"/>
            </a:endParaRPr>
          </a:p>
        </p:txBody>
      </p:sp>
      <p:sp>
        <p:nvSpPr>
          <p:cNvPr id="334851" name="TextBox 2"/>
          <p:cNvSpPr txBox="1">
            <a:spLocks noChangeArrowheads="1"/>
          </p:cNvSpPr>
          <p:nvPr/>
        </p:nvSpPr>
        <p:spPr bwMode="auto">
          <a:xfrm>
            <a:off x="4211645" y="6381780"/>
            <a:ext cx="4752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ru-RU" sz="1200" i="1" dirty="0">
                <a:solidFill>
                  <a:srgbClr val="000000"/>
                </a:solidFill>
                <a:latin typeface="Arial" pitchFamily="34" charset="0"/>
              </a:rPr>
              <a:t>Приказ ФСТЭК России от  </a:t>
            </a:r>
            <a:r>
              <a:rPr lang="ru-RU" sz="1200" i="1" dirty="0" smtClean="0">
                <a:solidFill>
                  <a:srgbClr val="000000"/>
                </a:solidFill>
                <a:latin typeface="Arial" pitchFamily="34" charset="0"/>
              </a:rPr>
              <a:t>18 </a:t>
            </a:r>
            <a:r>
              <a:rPr lang="ru-RU" sz="1200" i="1" dirty="0">
                <a:solidFill>
                  <a:srgbClr val="000000"/>
                </a:solidFill>
                <a:latin typeface="Arial" pitchFamily="34" charset="0"/>
              </a:rPr>
              <a:t>февраля 2013 г.  № </a:t>
            </a:r>
            <a:r>
              <a:rPr lang="ru-RU" sz="1200" i="1" dirty="0" smtClean="0">
                <a:solidFill>
                  <a:srgbClr val="000000"/>
                </a:solidFill>
                <a:latin typeface="Arial" pitchFamily="34" charset="0"/>
              </a:rPr>
              <a:t>21</a:t>
            </a:r>
            <a:endParaRPr lang="ru-RU" sz="1200" i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303" y="2492391"/>
            <a:ext cx="8569325" cy="37548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</a:rPr>
              <a:t>В соответствии с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hlinkClick r:id="rId2"/>
              </a:rPr>
              <a:t>частью 4 статьи 19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</a:rPr>
              <a:t> Федерального закона от 27 июля 2006 г. № 152-ФЗ "О персональных данных" и Положением о ФСТЭК, утвержденным Указом Президента Российской Федерации от 16 августа 2004 г. № 1085.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</a:rPr>
              <a:t>П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</a:rPr>
              <a:t>Р И К А З Ы В А Ю:</a:t>
            </a:r>
          </a:p>
          <a:p>
            <a:pPr marL="457200" indent="-4572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</a:rPr>
              <a:t>Утвердить прилагаемые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hlinkClick r:id="rId3" action="ppaction://hlinkfile"/>
              </a:rPr>
              <a:t>Состав и содержание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</a:rPr>
              <a:t> организационных и технических мер по обеспечению безопасности персональных данных при их обработке в информационных системах персональных данных.</a:t>
            </a:r>
          </a:p>
          <a:p>
            <a:pPr marL="457200" indent="-4572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</a:rPr>
              <a:t>Признать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</a:rPr>
              <a:t>утратившим силу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hlinkClick r:id="rId4"/>
              </a:rPr>
              <a:t>приказ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</a:rPr>
              <a:t> ФСТЭК России от 5 февраля 2010 г. № 58 "Об утверждении Положения о методах и способах защиты информации в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</a:rPr>
              <a:t>ИСПДн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</a:rPr>
              <a:t>" (зарегистрирован Минюстом России 19 февраля 2010 г., регистрационный № 16456).</a:t>
            </a:r>
          </a:p>
        </p:txBody>
      </p:sp>
    </p:spTree>
    <p:extLst>
      <p:ext uri="{BB962C8B-B14F-4D97-AF65-F5344CB8AC3E}">
        <p14:creationId xmlns:p14="http://schemas.microsoft.com/office/powerpoint/2010/main" val="166227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049" y="142875"/>
            <a:ext cx="7477858" cy="979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Состав и содержание</a:t>
            </a:r>
            <a:r>
              <a:rPr lang="en-US" sz="2400" b="1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 </a:t>
            </a:r>
            <a:r>
              <a:rPr lang="ru-RU" sz="2400" b="1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организационных и технических мер по обеспечению безопасности </a:t>
            </a:r>
            <a:r>
              <a:rPr lang="ru-RU" sz="2400" b="1" dirty="0" err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ПДн</a:t>
            </a:r>
            <a:r>
              <a:rPr lang="ru-RU" sz="2400" b="1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 при их обработке </a:t>
            </a:r>
            <a:r>
              <a:rPr lang="ru-RU" sz="2400" b="1" dirty="0" err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ИСПДн</a:t>
            </a:r>
            <a:endParaRPr lang="ru-RU" sz="2400" dirty="0">
              <a:solidFill>
                <a:srgbClr val="FFFFFF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5029200" y="6411944"/>
            <a:ext cx="3987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1200" i="1">
                <a:solidFill>
                  <a:srgbClr val="000000"/>
                </a:solidFill>
              </a:rPr>
              <a:t>Приказ ФСТЭК России от 18 февраля 2013 г. № 21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334108" y="2798938"/>
            <a:ext cx="868240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altLang="ru-RU" sz="2000" dirty="0">
                <a:solidFill>
                  <a:srgbClr val="000000"/>
                </a:solidFill>
              </a:rPr>
              <a:t>Безопасность </a:t>
            </a:r>
            <a:r>
              <a:rPr lang="ru-RU" altLang="ru-RU" sz="2000" dirty="0" err="1">
                <a:solidFill>
                  <a:srgbClr val="000000"/>
                </a:solidFill>
              </a:rPr>
              <a:t>ПДн</a:t>
            </a:r>
            <a:r>
              <a:rPr lang="ru-RU" altLang="ru-RU" sz="2000" dirty="0">
                <a:solidFill>
                  <a:srgbClr val="000000"/>
                </a:solidFill>
              </a:rPr>
              <a:t> при их обработке в ИС </a:t>
            </a:r>
            <a:r>
              <a:rPr lang="ru-RU" altLang="ru-RU" sz="2000" b="1" dirty="0">
                <a:solidFill>
                  <a:srgbClr val="C00000"/>
                </a:solidFill>
              </a:rPr>
              <a:t>обеспечивает оператор </a:t>
            </a:r>
            <a:r>
              <a:rPr lang="ru-RU" altLang="ru-RU" sz="2000" dirty="0">
                <a:solidFill>
                  <a:srgbClr val="000000"/>
                </a:solidFill>
              </a:rPr>
              <a:t>или </a:t>
            </a:r>
            <a:r>
              <a:rPr lang="ru-RU" altLang="ru-RU" sz="2000" b="1" dirty="0">
                <a:solidFill>
                  <a:srgbClr val="C00000"/>
                </a:solidFill>
              </a:rPr>
              <a:t>лицо, осуществляющее обработку</a:t>
            </a:r>
            <a:r>
              <a:rPr lang="ru-RU" altLang="ru-RU" sz="2000" dirty="0">
                <a:solidFill>
                  <a:srgbClr val="C00000"/>
                </a:solidFill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</a:rPr>
              <a:t>ПДн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</a:rPr>
              <a:t>по поручению </a:t>
            </a:r>
            <a:r>
              <a:rPr lang="ru-RU" altLang="ru-RU" sz="2000" dirty="0">
                <a:solidFill>
                  <a:srgbClr val="000000"/>
                </a:solidFill>
              </a:rPr>
              <a:t>оператора</a:t>
            </a:r>
            <a:r>
              <a:rPr lang="ru-RU" altLang="ru-RU" sz="2000" dirty="0" smtClean="0">
                <a:solidFill>
                  <a:srgbClr val="000000"/>
                </a:solidFill>
              </a:rPr>
              <a:t>.</a:t>
            </a:r>
          </a:p>
          <a:p>
            <a:pPr algn="just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endParaRPr lang="ru-RU" altLang="ru-RU" sz="2000" dirty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altLang="ru-RU" sz="2000" dirty="0">
                <a:solidFill>
                  <a:srgbClr val="000000"/>
                </a:solidFill>
              </a:rPr>
              <a:t>Для выполнения работ по обеспечению безопасности </a:t>
            </a:r>
            <a:r>
              <a:rPr lang="ru-RU" altLang="ru-RU" sz="2000" dirty="0" err="1">
                <a:solidFill>
                  <a:srgbClr val="000000"/>
                </a:solidFill>
              </a:rPr>
              <a:t>ПДн</a:t>
            </a:r>
            <a:r>
              <a:rPr lang="ru-RU" altLang="ru-RU" sz="2000" dirty="0">
                <a:solidFill>
                  <a:srgbClr val="000000"/>
                </a:solidFill>
              </a:rPr>
              <a:t> при их обработке в информационной системе </a:t>
            </a:r>
            <a:r>
              <a:rPr lang="ru-RU" altLang="ru-RU" sz="2000" b="1" dirty="0">
                <a:solidFill>
                  <a:srgbClr val="C00000"/>
                </a:solidFill>
              </a:rPr>
              <a:t>могут привлекаться </a:t>
            </a:r>
            <a:r>
              <a:rPr lang="ru-RU" altLang="ru-RU" sz="2000" dirty="0">
                <a:solidFill>
                  <a:srgbClr val="000000"/>
                </a:solidFill>
              </a:rPr>
              <a:t>на договорной основе юридическое лицо или индивидуальный предприниматель, имеющие </a:t>
            </a:r>
            <a:r>
              <a:rPr lang="ru-RU" altLang="ru-RU" sz="2000" dirty="0">
                <a:solidFill>
                  <a:srgbClr val="C00000"/>
                </a:solidFill>
              </a:rPr>
              <a:t>лицензию на деятельность по ТЗКИ.</a:t>
            </a:r>
          </a:p>
        </p:txBody>
      </p:sp>
    </p:spTree>
    <p:extLst>
      <p:ext uri="{BB962C8B-B14F-4D97-AF65-F5344CB8AC3E}">
        <p14:creationId xmlns:p14="http://schemas.microsoft.com/office/powerpoint/2010/main" val="62059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049" y="142875"/>
            <a:ext cx="7477858" cy="979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Состав и содержание</a:t>
            </a:r>
            <a:r>
              <a:rPr lang="en-US" sz="2400" b="1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 </a:t>
            </a:r>
            <a:r>
              <a:rPr lang="ru-RU" sz="2400" b="1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организационных и технических мер по обеспечению безопасности </a:t>
            </a:r>
            <a:r>
              <a:rPr lang="ru-RU" sz="2400" b="1" dirty="0" err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ПДн</a:t>
            </a:r>
            <a:r>
              <a:rPr lang="ru-RU" sz="2400" b="1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 при их обработке </a:t>
            </a:r>
            <a:r>
              <a:rPr lang="ru-RU" sz="2400" b="1" dirty="0" err="1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ИСПДн</a:t>
            </a:r>
            <a:endParaRPr lang="ru-RU" sz="2400" dirty="0">
              <a:solidFill>
                <a:srgbClr val="FFFFFF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4283969" y="6411944"/>
            <a:ext cx="47325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1200" i="1" dirty="0">
                <a:solidFill>
                  <a:srgbClr val="000000"/>
                </a:solidFill>
              </a:rPr>
              <a:t>Приказ ФСТЭК России от 18 февраля 2013 г. № 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108" y="2663830"/>
            <a:ext cx="8682404" cy="274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Оценка эффективности 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реализованных в рамках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СЗПДн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мер по обеспечению безопасности </a:t>
            </a:r>
            <a:r>
              <a:rPr lang="ru-RU" sz="2000" dirty="0" err="1">
                <a:solidFill>
                  <a:srgbClr val="000000"/>
                </a:solidFill>
                <a:latin typeface="Arial" charset="0"/>
              </a:rPr>
              <a:t>ПДн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проводится</a:t>
            </a:r>
          </a:p>
          <a:p>
            <a:pPr marL="342900" indent="-34290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000000"/>
                </a:solidFill>
                <a:latin typeface="Arial" charset="0"/>
              </a:rPr>
              <a:t>оператором самостоятельно</a:t>
            </a:r>
          </a:p>
          <a:p>
            <a:pPr marL="342900" indent="-34290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000000"/>
                </a:solidFill>
                <a:latin typeface="Arial" charset="0"/>
              </a:rPr>
              <a:t>или с привлечением на договорной основе юридических лиц и индивидуальных предпринимателей, имеющих лицензию на осуществление деятельности по ТЗКИ. 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Arial" charset="0"/>
              </a:rPr>
              <a:t>Указанная оценка проводится </a:t>
            </a: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не реже </a:t>
            </a:r>
            <a:r>
              <a:rPr lang="en-US" sz="2000" b="1" dirty="0">
                <a:solidFill>
                  <a:srgbClr val="C00000"/>
                </a:solidFill>
                <a:latin typeface="Arial" charset="0"/>
              </a:rPr>
              <a:t>1</a:t>
            </a: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 раза в 3 года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701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466" y="4284095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725" indent="-720725" algn="just">
              <a:lnSpc>
                <a:spcPct val="80000"/>
              </a:lnSpc>
            </a:pPr>
            <a:r>
              <a:rPr lang="ru-RU" sz="2000" dirty="0">
                <a:solidFill>
                  <a:srgbClr val="C00000"/>
                </a:solidFill>
                <a:latin typeface="Arial" charset="0"/>
              </a:rPr>
              <a:t>е</a:t>
            </a:r>
            <a:r>
              <a:rPr lang="ru-RU" sz="2000" dirty="0" smtClean="0">
                <a:solidFill>
                  <a:srgbClr val="C00000"/>
                </a:solidFill>
                <a:latin typeface="Arial" charset="0"/>
              </a:rPr>
              <a:t>)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</a:rPr>
              <a:t>	осуществляют 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ознакомление служащих государственного или муниципального органа, непосредственно осуществляющих обработку </a:t>
            </a:r>
            <a:r>
              <a:rPr lang="ru-RU" sz="2000" dirty="0" err="1" smtClean="0">
                <a:solidFill>
                  <a:srgbClr val="000000"/>
                </a:solidFill>
                <a:latin typeface="Arial" charset="0"/>
              </a:rPr>
              <a:t>ПДн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с положениями </a:t>
            </a:r>
            <a:r>
              <a:rPr lang="ru-RU" sz="2000" dirty="0">
                <a:solidFill>
                  <a:srgbClr val="000000"/>
                </a:solidFill>
                <a:latin typeface="Arial" charset="0"/>
                <a:hlinkClick r:id="rId2"/>
              </a:rPr>
              <a:t>законодательства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 Российской Федерации о персональных данных (в том числе с требованиями к защите персональных данных), локальными актами по вопросам обработки персональных данных и (или) организуют обучение указанных 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</a:rPr>
              <a:t>служащих</a:t>
            </a:r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09566" y="414369"/>
            <a:ext cx="7417777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2pPr>
            <a:lvl3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3pPr>
            <a:lvl4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4pPr>
            <a:lvl5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5pPr>
            <a:lvl6pPr marL="4572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6pPr>
            <a:lvl7pPr marL="9144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7pPr>
            <a:lvl8pPr marL="13716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8pPr>
            <a:lvl9pPr marL="18288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3200" kern="0" dirty="0" smtClean="0">
                <a:solidFill>
                  <a:srgbClr val="0000FF"/>
                </a:solidFill>
              </a:rPr>
              <a:t>Делай семь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74643" y="6219310"/>
            <a:ext cx="3132992" cy="425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ru-RU" sz="1200" i="1" dirty="0" smtClean="0">
                <a:solidFill>
                  <a:srgbClr val="808080">
                    <a:lumMod val="10000"/>
                  </a:srgbClr>
                </a:solidFill>
                <a:latin typeface="Arial" charset="0"/>
              </a:rPr>
              <a:t>Постановление правительства РФ 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ru-RU" sz="1200" i="1" dirty="0" smtClean="0">
                <a:solidFill>
                  <a:srgbClr val="808080">
                    <a:lumMod val="10000"/>
                  </a:srgbClr>
                </a:solidFill>
                <a:latin typeface="Arial" charset="0"/>
              </a:rPr>
              <a:t>№ 211 от 21 марта 2012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606" y="1718824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725" indent="-720725" algn="just">
              <a:lnSpc>
                <a:spcPct val="80000"/>
              </a:lnSpc>
              <a:buClr>
                <a:srgbClr val="C00000"/>
              </a:buClr>
              <a:buFont typeface="+mj-lt"/>
              <a:buAutoNum type="arabicParenR" startAt="6"/>
            </a:pPr>
            <a:r>
              <a:rPr lang="ru-RU" sz="2000" dirty="0" smtClean="0">
                <a:solidFill>
                  <a:srgbClr val="000000"/>
                </a:solidFill>
                <a:latin typeface="Arial" charset="0"/>
              </a:rPr>
              <a:t>ознакомление 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работников оператора, непосредственно осуществляющих обработку </a:t>
            </a:r>
            <a:r>
              <a:rPr lang="ru-RU" sz="2000" dirty="0" err="1" smtClean="0">
                <a:solidFill>
                  <a:srgbClr val="000000"/>
                </a:solidFill>
                <a:latin typeface="Arial" charset="0"/>
              </a:rPr>
              <a:t>ПДн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2000" dirty="0">
                <a:solidFill>
                  <a:srgbClr val="000000"/>
                </a:solidFill>
                <a:latin typeface="Arial" charset="0"/>
              </a:rPr>
              <a:t>с положениями законодательства Российской Федерации о персональных данных, в том числе требованиями к защите персональных данных, документами, определяющими политику оператора в отношении обработки персональных данных, локальными актами по вопросам обработки персональных данных, и (или) обучение указанных работников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933418" y="3703975"/>
            <a:ext cx="20118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1200" i="1" dirty="0">
                <a:solidFill>
                  <a:srgbClr val="595959"/>
                </a:solidFill>
              </a:rPr>
              <a:t>152-ФЗ от 27 июля 2006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6632"/>
            <a:ext cx="1575250" cy="13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36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6988" y="1951605"/>
            <a:ext cx="8754937" cy="202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200" dirty="0">
                <a:solidFill>
                  <a:srgbClr val="C00000"/>
                </a:solidFill>
                <a:latin typeface="Arial" charset="0"/>
              </a:rPr>
              <a:t>Статья 22.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Уведомление об обработке персональных 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данных.</a:t>
            </a:r>
            <a:endParaRPr lang="ru-RU" sz="2200" dirty="0">
              <a:solidFill>
                <a:srgbClr val="000000"/>
              </a:solidFill>
              <a:latin typeface="Arial" charset="0"/>
            </a:endParaRPr>
          </a:p>
          <a:p>
            <a:pPr algn="just">
              <a:lnSpc>
                <a:spcPct val="80000"/>
              </a:lnSpc>
            </a:pPr>
            <a:endParaRPr lang="ru-RU" sz="2200" dirty="0" smtClean="0">
              <a:solidFill>
                <a:srgbClr val="000000"/>
              </a:solidFill>
              <a:latin typeface="Arial" charset="0"/>
            </a:endParaRPr>
          </a:p>
          <a:p>
            <a:pPr algn="just">
              <a:lnSpc>
                <a:spcPct val="80000"/>
              </a:lnSpc>
            </a:pP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Оператор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до начала обработки персональных данных </a:t>
            </a:r>
            <a:r>
              <a:rPr lang="ru-RU" sz="2200" b="1" dirty="0">
                <a:solidFill>
                  <a:srgbClr val="C00000"/>
                </a:solidFill>
                <a:latin typeface="Arial" charset="0"/>
              </a:rPr>
              <a:t>обязан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Arial" charset="0"/>
                <a:hlinkClick r:id="rId2"/>
              </a:rPr>
              <a:t>уведомить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уполномоченный орган по защите прав субъектов персональных данных о своем намерении осуществлять обработку персональных данных, за исключением случаев, предусмотренных частью 2 настоящей </a:t>
            </a:r>
            <a:r>
              <a:rPr lang="ru-RU" sz="2200" dirty="0">
                <a:solidFill>
                  <a:srgbClr val="000000"/>
                </a:solidFill>
                <a:latin typeface="Arial" charset="0"/>
                <a:hlinkClick r:id="rId3"/>
              </a:rPr>
              <a:t>статьи.</a:t>
            </a:r>
            <a:endParaRPr lang="ru-RU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5285147" y="3969066"/>
            <a:ext cx="3672254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ru-RU" altLang="ru-RU" sz="1200" i="1" dirty="0">
                <a:solidFill>
                  <a:srgbClr val="000000"/>
                </a:solidFill>
              </a:rPr>
              <a:t>152-ФЗ от 25 июля 2006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9566" y="414369"/>
            <a:ext cx="7417777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2pPr>
            <a:lvl3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3pPr>
            <a:lvl4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4pPr>
            <a:lvl5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5pPr>
            <a:lvl6pPr marL="4572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6pPr>
            <a:lvl7pPr marL="9144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7pPr>
            <a:lvl8pPr marL="13716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8pPr>
            <a:lvl9pPr marL="18288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3200" kern="0" dirty="0" smtClean="0">
                <a:solidFill>
                  <a:srgbClr val="0000FF"/>
                </a:solidFill>
              </a:rPr>
              <a:t>Делай восемь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7338" y="4779165"/>
            <a:ext cx="8714572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dirty="0" smtClean="0">
                <a:solidFill>
                  <a:srgbClr val="C00000"/>
                </a:solidFill>
                <a:latin typeface="Arial" charset="0"/>
              </a:rPr>
              <a:t>ж)</a:t>
            </a:r>
            <a:r>
              <a:rPr lang="ru-RU" sz="2400" dirty="0" smtClean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уведомляют уполномоченный орган по защите прав субъектов персональных данных об обработке (намерении осуществлять обработку) персональных данных, за исключением случаев, установленных Федеральным </a:t>
            </a:r>
            <a:r>
              <a:rPr lang="ru-RU" sz="2200" dirty="0">
                <a:solidFill>
                  <a:srgbClr val="000000"/>
                </a:solidFill>
                <a:latin typeface="Arial" charset="0"/>
                <a:hlinkClick r:id="rId4"/>
              </a:rPr>
              <a:t>законом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«О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персональных 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данных».</a:t>
            </a:r>
            <a:endParaRPr lang="ru-RU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874643" y="6146167"/>
            <a:ext cx="3132992" cy="425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ru-RU" sz="1200" i="1" dirty="0" smtClean="0">
                <a:solidFill>
                  <a:srgbClr val="808080">
                    <a:lumMod val="10000"/>
                  </a:srgbClr>
                </a:solidFill>
                <a:latin typeface="Arial" charset="0"/>
              </a:rPr>
              <a:t>Постановление правительства РФ 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ru-RU" sz="1200" i="1" dirty="0" smtClean="0">
                <a:solidFill>
                  <a:srgbClr val="808080">
                    <a:lumMod val="10000"/>
                  </a:srgbClr>
                </a:solidFill>
                <a:latin typeface="Arial" charset="0"/>
              </a:rPr>
              <a:t>№ 211 от 21 марта 2012</a:t>
            </a:r>
          </a:p>
        </p:txBody>
      </p:sp>
    </p:spTree>
    <p:extLst>
      <p:ext uri="{BB962C8B-B14F-4D97-AF65-F5344CB8AC3E}">
        <p14:creationId xmlns:p14="http://schemas.microsoft.com/office/powerpoint/2010/main" val="1152091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6988" y="1943864"/>
            <a:ext cx="8754937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 algn="just">
              <a:lnSpc>
                <a:spcPct val="80000"/>
              </a:lnSpc>
              <a:buClr>
                <a:srgbClr val="C00000"/>
              </a:buClr>
              <a:buFont typeface="+mj-lt"/>
              <a:buAutoNum type="arabicParenR" startAt="4"/>
            </a:pP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осуществление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внутреннего контроля и (или) аудита соответствия обработки персональных данных настоящему Федеральному закону и принятым в соответствии с ним нормативным правовым актам, требованиям к защите персональных данных, политике оператора в отношении обработки персональных данных, локальным актам 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оператора</a:t>
            </a:r>
            <a:endParaRPr lang="ru-RU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5278235" y="3853364"/>
            <a:ext cx="3672254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ru-RU" altLang="ru-RU" sz="1200" i="1" dirty="0">
                <a:solidFill>
                  <a:srgbClr val="000000"/>
                </a:solidFill>
              </a:rPr>
              <a:t>152-ФЗ от 25 июля 2006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9566" y="414369"/>
            <a:ext cx="7417777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2pPr>
            <a:lvl3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3pPr>
            <a:lvl4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4pPr>
            <a:lvl5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5pPr>
            <a:lvl6pPr marL="4572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6pPr>
            <a:lvl7pPr marL="9144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7pPr>
            <a:lvl8pPr marL="13716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8pPr>
            <a:lvl9pPr marL="18288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3200" kern="0" dirty="0" smtClean="0">
                <a:solidFill>
                  <a:srgbClr val="0000FF"/>
                </a:solidFill>
              </a:rPr>
              <a:t>Делай девять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7338" y="4374105"/>
            <a:ext cx="87145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 algn="just">
              <a:lnSpc>
                <a:spcPct val="80000"/>
              </a:lnSpc>
            </a:pPr>
            <a:r>
              <a:rPr lang="ru-RU" sz="2200" dirty="0" smtClean="0">
                <a:solidFill>
                  <a:srgbClr val="C00000"/>
                </a:solidFill>
                <a:latin typeface="Arial" charset="0"/>
              </a:rPr>
              <a:t>Д)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	в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целях осуществления внутреннего контроля соответствия обработки персональных данных установленным требованиям организуют проведение периодических проверок условий обработки персональных данных в государственном или муниципальном 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органе </a:t>
            </a:r>
            <a:endParaRPr lang="ru-RU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874643" y="6146167"/>
            <a:ext cx="3132992" cy="425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ru-RU" sz="1200" i="1" dirty="0" smtClean="0">
                <a:solidFill>
                  <a:srgbClr val="808080">
                    <a:lumMod val="10000"/>
                  </a:srgbClr>
                </a:solidFill>
                <a:latin typeface="Arial" charset="0"/>
              </a:rPr>
              <a:t>Постановление правительства РФ 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ru-RU" sz="1200" i="1" dirty="0" smtClean="0">
                <a:solidFill>
                  <a:srgbClr val="808080">
                    <a:lumMod val="10000"/>
                  </a:srgbClr>
                </a:solidFill>
                <a:latin typeface="Arial" charset="0"/>
              </a:rPr>
              <a:t>№ 211 от 21 марта 2012</a:t>
            </a:r>
          </a:p>
        </p:txBody>
      </p:sp>
    </p:spTree>
    <p:extLst>
      <p:ext uri="{BB962C8B-B14F-4D97-AF65-F5344CB8AC3E}">
        <p14:creationId xmlns:p14="http://schemas.microsoft.com/office/powerpoint/2010/main" val="2882373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063" y="2348880"/>
            <a:ext cx="8714572" cy="2911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200" dirty="0" smtClean="0">
                <a:solidFill>
                  <a:srgbClr val="C00000"/>
                </a:solidFill>
                <a:latin typeface="Arial" charset="0"/>
              </a:rPr>
              <a:t>Проверки осуществляются:</a:t>
            </a:r>
          </a:p>
          <a:p>
            <a:pPr marL="630238" indent="-630238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ответственным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за организацию обработки </a:t>
            </a:r>
            <a:r>
              <a:rPr lang="ru-RU" sz="2200" dirty="0" err="1" smtClean="0">
                <a:solidFill>
                  <a:srgbClr val="000000"/>
                </a:solidFill>
                <a:latin typeface="Arial" charset="0"/>
              </a:rPr>
              <a:t>ПДн</a:t>
            </a:r>
            <a:endParaRPr lang="ru-RU" sz="2200" dirty="0" smtClean="0">
              <a:solidFill>
                <a:srgbClr val="000000"/>
              </a:solidFill>
              <a:latin typeface="Arial" charset="0"/>
            </a:endParaRPr>
          </a:p>
          <a:p>
            <a:pPr marL="630238" indent="-630238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комиссией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, образуемой руководителем 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организации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О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результатах проведенной проверки и мерах, необходимых для устранения выявленных нарушений, руководителю 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докладывает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ответственный за организацию обработки </a:t>
            </a:r>
            <a:r>
              <a:rPr lang="ru-RU" sz="2200" dirty="0" err="1" smtClean="0">
                <a:solidFill>
                  <a:srgbClr val="000000"/>
                </a:solidFill>
                <a:latin typeface="Arial" charset="0"/>
              </a:rPr>
              <a:t>ПДн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 либо </a:t>
            </a:r>
            <a:r>
              <a:rPr lang="ru-RU" sz="2200" dirty="0">
                <a:solidFill>
                  <a:srgbClr val="000000"/>
                </a:solidFill>
                <a:latin typeface="Arial" charset="0"/>
              </a:rPr>
              <a:t>председатель 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комиссии.</a:t>
            </a:r>
            <a:endParaRPr lang="ru-RU" sz="2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874643" y="6146167"/>
            <a:ext cx="3132992" cy="425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ru-RU" sz="1200" i="1" dirty="0" smtClean="0">
                <a:solidFill>
                  <a:srgbClr val="808080">
                    <a:lumMod val="10000"/>
                  </a:srgbClr>
                </a:solidFill>
                <a:latin typeface="Arial" charset="0"/>
              </a:rPr>
              <a:t>Постановление правительства РФ 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  <a:defRPr/>
            </a:pPr>
            <a:r>
              <a:rPr lang="ru-RU" sz="1200" i="1" dirty="0" smtClean="0">
                <a:solidFill>
                  <a:srgbClr val="808080">
                    <a:lumMod val="10000"/>
                  </a:srgbClr>
                </a:solidFill>
                <a:latin typeface="Arial" charset="0"/>
              </a:rPr>
              <a:t>№ 211 от 21 марта 2012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09566" y="414369"/>
            <a:ext cx="7417777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2pPr>
            <a:lvl3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3pPr>
            <a:lvl4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4pPr>
            <a:lvl5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5pPr>
            <a:lvl6pPr marL="4572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6pPr>
            <a:lvl7pPr marL="9144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7pPr>
            <a:lvl8pPr marL="13716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8pPr>
            <a:lvl9pPr marL="1828800" algn="l" defTabSz="957263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CC33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3200" kern="0" dirty="0" smtClean="0">
                <a:solidFill>
                  <a:srgbClr val="FFFFFF">
                    <a:lumMod val="50000"/>
                  </a:srgbClr>
                </a:solidFill>
              </a:rPr>
              <a:t>Делай девять</a:t>
            </a:r>
          </a:p>
        </p:txBody>
      </p:sp>
    </p:spTree>
    <p:extLst>
      <p:ext uri="{BB962C8B-B14F-4D97-AF65-F5344CB8AC3E}">
        <p14:creationId xmlns:p14="http://schemas.microsoft.com/office/powerpoint/2010/main" val="33180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0"/>
            <a:ext cx="8013700" cy="1143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altLang="ru-RU" sz="2800" b="1" smtClean="0">
                <a:solidFill>
                  <a:srgbClr val="C00000"/>
                </a:solidFill>
              </a:rPr>
              <a:t>Кодекс Российской Федерации об административных правонарушениях</a:t>
            </a:r>
            <a:endParaRPr lang="ru-RU" altLang="ru-RU" sz="2800" i="1" smtClean="0">
              <a:solidFill>
                <a:srgbClr val="C00000"/>
              </a:solidFill>
            </a:endParaRP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3933056"/>
            <a:ext cx="8642350" cy="1151756"/>
          </a:xfrm>
        </p:spPr>
        <p:txBody>
          <a:bodyPr/>
          <a:lstStyle/>
          <a:p>
            <a:pPr marL="400050" indent="-400050" algn="just" eaLnBrk="1" hangingPunct="1">
              <a:lnSpc>
                <a:spcPct val="80000"/>
              </a:lnSpc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Char char="§"/>
            </a:pPr>
            <a:r>
              <a:rPr lang="ru-RU" altLang="ru-RU" sz="1800" b="1" dirty="0" smtClean="0"/>
              <a:t>предупреждение</a:t>
            </a:r>
          </a:p>
          <a:p>
            <a:pPr marL="400050" indent="-400050" algn="just" eaLnBrk="1" hangingPunct="1">
              <a:lnSpc>
                <a:spcPct val="80000"/>
              </a:lnSpc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Char char="§"/>
            </a:pPr>
            <a:r>
              <a:rPr lang="ru-RU" altLang="ru-RU" sz="1800" b="1" dirty="0" smtClean="0"/>
              <a:t>штраф</a:t>
            </a:r>
            <a:r>
              <a:rPr lang="ru-RU" altLang="ru-RU" sz="1800" dirty="0" smtClean="0"/>
              <a:t> на граждан в размере от 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300</a:t>
            </a:r>
            <a:r>
              <a:rPr lang="ru-RU" altLang="ru-RU" sz="1800" dirty="0" smtClean="0"/>
              <a:t> до 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500</a:t>
            </a:r>
            <a:r>
              <a:rPr lang="ru-RU" altLang="ru-RU" sz="1800" dirty="0" smtClean="0"/>
              <a:t> рублей;</a:t>
            </a:r>
          </a:p>
          <a:p>
            <a:pPr marL="400050" indent="-400050" algn="just" eaLnBrk="1" hangingPunct="1">
              <a:lnSpc>
                <a:spcPct val="80000"/>
              </a:lnSpc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Char char="§"/>
            </a:pPr>
            <a:r>
              <a:rPr lang="ru-RU" altLang="ru-RU" sz="1800" b="1" dirty="0" smtClean="0"/>
              <a:t>штраф</a:t>
            </a:r>
            <a:r>
              <a:rPr lang="ru-RU" altLang="ru-RU" sz="1800" dirty="0" smtClean="0"/>
              <a:t> на должностных лиц от 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500</a:t>
            </a:r>
            <a:r>
              <a:rPr lang="ru-RU" altLang="ru-RU" sz="1800" dirty="0" smtClean="0"/>
              <a:t> до 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1 000</a:t>
            </a:r>
            <a:r>
              <a:rPr lang="ru-RU" altLang="ru-RU" sz="1800" dirty="0" smtClean="0"/>
              <a:t> рублей;</a:t>
            </a:r>
          </a:p>
          <a:p>
            <a:pPr marL="400050" indent="-400050" algn="just" eaLnBrk="1" hangingPunct="1">
              <a:lnSpc>
                <a:spcPct val="80000"/>
              </a:lnSpc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Char char="§"/>
            </a:pPr>
            <a:r>
              <a:rPr lang="ru-RU" altLang="ru-RU" sz="1800" b="1" dirty="0" smtClean="0"/>
              <a:t>штраф</a:t>
            </a:r>
            <a:r>
              <a:rPr lang="ru-RU" altLang="ru-RU" sz="1800" dirty="0" smtClean="0"/>
              <a:t> на юридических лиц от 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5 000</a:t>
            </a:r>
            <a:r>
              <a:rPr lang="ru-RU" altLang="ru-RU" sz="1800" dirty="0" smtClean="0"/>
              <a:t> до 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10 000</a:t>
            </a:r>
            <a:r>
              <a:rPr lang="ru-RU" altLang="ru-RU" sz="1800" dirty="0" smtClean="0"/>
              <a:t> рублей.</a:t>
            </a:r>
            <a:endParaRPr lang="ru-RU" altLang="ru-RU" sz="1800" b="1" dirty="0" smtClean="0">
              <a:solidFill>
                <a:schemeClr val="folHlink"/>
              </a:solidFill>
            </a:endParaRPr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7002463" y="6445250"/>
            <a:ext cx="19827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 i="1">
                <a:solidFill>
                  <a:srgbClr val="000000"/>
                </a:solidFill>
                <a:latin typeface="Arial" charset="0"/>
              </a:rPr>
              <a:t>№ 195-ФЗ</a:t>
            </a:r>
            <a:r>
              <a:rPr lang="ru-RU" altLang="ru-RU" sz="1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200" i="1">
                <a:solidFill>
                  <a:srgbClr val="000000"/>
                </a:solidFill>
                <a:latin typeface="Arial" charset="0"/>
              </a:rPr>
              <a:t>от 30.12.2001</a:t>
            </a:r>
          </a:p>
        </p:txBody>
      </p:sp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280987" y="3067868"/>
            <a:ext cx="87312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8" tIns="47889" rIns="95778" bIns="47889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buClr>
                <a:srgbClr val="FF9900"/>
              </a:buClr>
              <a:buFont typeface="Wingdings" pitchFamily="2" charset="2"/>
              <a:buNone/>
            </a:pPr>
            <a:r>
              <a:rPr lang="ru-RU" altLang="ru-RU" b="1">
                <a:solidFill>
                  <a:srgbClr val="FF0000"/>
                </a:solidFill>
                <a:latin typeface="Arial" charset="0"/>
              </a:rPr>
              <a:t>Статья 13.11.</a:t>
            </a:r>
          </a:p>
          <a:p>
            <a:pPr algn="just" eaLnBrk="1" hangingPunct="1">
              <a:lnSpc>
                <a:spcPct val="80000"/>
              </a:lnSpc>
              <a:buClr>
                <a:srgbClr val="FF9900"/>
              </a:buClr>
              <a:buFont typeface="Wingdings" pitchFamily="2" charset="2"/>
              <a:buNone/>
            </a:pPr>
            <a:r>
              <a:rPr lang="ru-RU" altLang="ru-RU" b="1">
                <a:solidFill>
                  <a:srgbClr val="0000FF"/>
                </a:solidFill>
                <a:latin typeface="Arial" charset="0"/>
              </a:rPr>
              <a:t>Нарушение порядка сбора, хранения, использования или распространения информации о гражданах (ПДн).</a:t>
            </a:r>
            <a:endParaRPr lang="ru-RU" altLang="ru-RU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520" y="152400"/>
            <a:ext cx="7058025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FF0000"/>
                </a:solidFill>
                <a:latin typeface="Arial" charset="0"/>
              </a:rPr>
              <a:t>П</a:t>
            </a:r>
            <a:r>
              <a:rPr lang="ru-RU" sz="4000" b="1" dirty="0" smtClean="0">
                <a:solidFill>
                  <a:srgbClr val="FF0000"/>
                </a:solidFill>
                <a:latin typeface="Arial" charset="0"/>
              </a:rPr>
              <a:t>ланируемые изменения</a:t>
            </a:r>
            <a:endParaRPr lang="ru-RU" altLang="ru-RU" sz="4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772816"/>
            <a:ext cx="8585547" cy="468052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dirty="0">
                <a:solidFill>
                  <a:srgbClr val="000000"/>
                </a:solidFill>
                <a:latin typeface="+mn-lt"/>
              </a:rPr>
              <a:t>В новом законопроекте меняется текст статьи 13.11, 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которая устанавливает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два состава правонарушений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Нарушение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требований к письменному согласию субъекта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Обработка </a:t>
            </a:r>
            <a:r>
              <a:rPr lang="ru-RU" sz="2200" dirty="0" err="1">
                <a:solidFill>
                  <a:srgbClr val="000000"/>
                </a:solidFill>
                <a:latin typeface="+mn-lt"/>
              </a:rPr>
              <a:t>ПДн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 без согласия или иных законных оснований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2200" dirty="0" smtClean="0">
              <a:solidFill>
                <a:srgbClr val="000000"/>
              </a:solidFill>
              <a:latin typeface="+mn-lt"/>
            </a:endParaRP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Вводится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еще 3 новых статьи: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13.11.1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- незаконная обработка </a:t>
            </a:r>
            <a:r>
              <a:rPr lang="ru-RU" sz="2200" dirty="0" err="1">
                <a:solidFill>
                  <a:srgbClr val="000000"/>
                </a:solidFill>
                <a:latin typeface="+mn-lt"/>
              </a:rPr>
              <a:t>спецкатегорий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+mn-lt"/>
              </a:rPr>
              <a:t>ПДн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 (&lt;=300K)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13.11.2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- </a:t>
            </a:r>
            <a:r>
              <a:rPr lang="ru-RU" sz="2200" dirty="0" err="1">
                <a:solidFill>
                  <a:srgbClr val="000000"/>
                </a:solidFill>
                <a:latin typeface="+mn-lt"/>
              </a:rPr>
              <a:t>непредоставление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 оператором информации и (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или) доступа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к сведениям, предусмотренным законодательством 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о </a:t>
            </a:r>
            <a:r>
              <a:rPr lang="ru-RU" sz="2200" dirty="0" err="1" smtClean="0">
                <a:solidFill>
                  <a:srgbClr val="000000"/>
                </a:solidFill>
                <a:latin typeface="+mn-lt"/>
              </a:rPr>
              <a:t>ПДн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.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Данная статья наказывает в </a:t>
            </a:r>
            <a:r>
              <a:rPr lang="ru-RU" sz="22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т.ч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. и за отсутствие политики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в отношении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обработки </a:t>
            </a:r>
            <a:r>
              <a:rPr lang="ru-RU" sz="22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ПДн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(&lt;=40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K)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13.11.3 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- несоблюдение требований по </a:t>
            </a:r>
            <a:r>
              <a:rPr lang="ru-RU" sz="2200" dirty="0" smtClean="0">
                <a:solidFill>
                  <a:srgbClr val="000000"/>
                </a:solidFill>
                <a:latin typeface="+mn-lt"/>
              </a:rPr>
              <a:t>обеспечению безопасности </a:t>
            </a:r>
            <a:r>
              <a:rPr lang="ru-RU" sz="2200" dirty="0" err="1">
                <a:solidFill>
                  <a:srgbClr val="000000"/>
                </a:solidFill>
                <a:latin typeface="+mn-lt"/>
              </a:rPr>
              <a:t>ПДн</a:t>
            </a:r>
            <a:r>
              <a:rPr lang="ru-RU" sz="2200" dirty="0">
                <a:solidFill>
                  <a:srgbClr val="000000"/>
                </a:solidFill>
                <a:latin typeface="+mn-lt"/>
              </a:rPr>
              <a:t> (&lt;=200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K)</a:t>
            </a:r>
            <a:endParaRPr lang="ru-RU" altLang="ru-RU" sz="2200" dirty="0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870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8763" y="4005263"/>
            <a:ext cx="8564562" cy="836612"/>
          </a:xfrm>
        </p:spPr>
        <p:txBody>
          <a:bodyPr/>
          <a:lstStyle/>
          <a:p>
            <a:pPr marL="444500" indent="-444500" algn="just" eaLnBrk="1" hangingPunct="1">
              <a:lnSpc>
                <a:spcPct val="80000"/>
              </a:lnSpc>
              <a:spcBef>
                <a:spcPct val="40000"/>
              </a:spcBef>
              <a:buClr>
                <a:srgbClr val="0000FF"/>
              </a:buClr>
              <a:buSzTx/>
              <a:buFont typeface="Wingdings" pitchFamily="2" charset="2"/>
              <a:buChar char="§"/>
            </a:pPr>
            <a:r>
              <a:rPr lang="ru-RU" altLang="ru-RU" sz="1800" b="1" smtClean="0"/>
              <a:t>штраф</a:t>
            </a:r>
            <a:r>
              <a:rPr lang="ru-RU" altLang="ru-RU" sz="1800" smtClean="0"/>
              <a:t> на граждан в размере от </a:t>
            </a:r>
            <a:r>
              <a:rPr lang="ru-RU" altLang="ru-RU" sz="1800" b="1" smtClean="0">
                <a:solidFill>
                  <a:srgbClr val="FF0000"/>
                </a:solidFill>
              </a:rPr>
              <a:t>500</a:t>
            </a:r>
            <a:r>
              <a:rPr lang="ru-RU" altLang="ru-RU" sz="1800" smtClean="0"/>
              <a:t> до </a:t>
            </a:r>
            <a:r>
              <a:rPr lang="ru-RU" altLang="ru-RU" sz="1800" b="1" smtClean="0">
                <a:solidFill>
                  <a:srgbClr val="FF0000"/>
                </a:solidFill>
              </a:rPr>
              <a:t>1 000 </a:t>
            </a:r>
            <a:r>
              <a:rPr lang="ru-RU" altLang="ru-RU" sz="1800" smtClean="0"/>
              <a:t>рублей;</a:t>
            </a:r>
          </a:p>
          <a:p>
            <a:pPr marL="444500" indent="-444500" algn="just" eaLnBrk="1" hangingPunct="1">
              <a:lnSpc>
                <a:spcPct val="80000"/>
              </a:lnSpc>
              <a:spcBef>
                <a:spcPct val="40000"/>
              </a:spcBef>
              <a:buClr>
                <a:srgbClr val="0000FF"/>
              </a:buClr>
              <a:buSzTx/>
              <a:buFont typeface="Wingdings" pitchFamily="2" charset="2"/>
              <a:buChar char="§"/>
            </a:pPr>
            <a:r>
              <a:rPr lang="ru-RU" altLang="ru-RU" sz="1800" b="1" smtClean="0"/>
              <a:t>штраф</a:t>
            </a:r>
            <a:r>
              <a:rPr lang="ru-RU" altLang="ru-RU" sz="1800" smtClean="0"/>
              <a:t> на должностное лицо - от </a:t>
            </a:r>
            <a:r>
              <a:rPr lang="ru-RU" altLang="ru-RU" sz="1800" b="1" smtClean="0">
                <a:solidFill>
                  <a:srgbClr val="FF0000"/>
                </a:solidFill>
              </a:rPr>
              <a:t>4 000</a:t>
            </a:r>
            <a:r>
              <a:rPr lang="ru-RU" altLang="ru-RU" sz="1800" smtClean="0"/>
              <a:t> до </a:t>
            </a:r>
            <a:r>
              <a:rPr lang="ru-RU" altLang="ru-RU" sz="1800" b="1" smtClean="0">
                <a:solidFill>
                  <a:srgbClr val="FF0000"/>
                </a:solidFill>
              </a:rPr>
              <a:t>5 000</a:t>
            </a:r>
            <a:r>
              <a:rPr lang="ru-RU" altLang="ru-RU" sz="1800" smtClean="0"/>
              <a:t> рублей.</a:t>
            </a:r>
          </a:p>
        </p:txBody>
      </p:sp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6996113" y="6442075"/>
            <a:ext cx="19827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 i="1">
                <a:solidFill>
                  <a:srgbClr val="000000"/>
                </a:solidFill>
                <a:latin typeface="Arial" charset="0"/>
              </a:rPr>
              <a:t>№ 195-ФЗ</a:t>
            </a:r>
            <a:r>
              <a:rPr lang="ru-RU" altLang="ru-RU" sz="1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200" i="1">
                <a:solidFill>
                  <a:srgbClr val="000000"/>
                </a:solidFill>
                <a:latin typeface="Arial" charset="0"/>
              </a:rPr>
              <a:t>от 30.12.2001</a:t>
            </a:r>
          </a:p>
        </p:txBody>
      </p:sp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258763" y="2447925"/>
            <a:ext cx="8705850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8" tIns="47889" rIns="95778" bIns="47889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buClr>
                <a:srgbClr val="F3750D"/>
              </a:buClr>
              <a:buSzPct val="150000"/>
            </a:pPr>
            <a:r>
              <a:rPr lang="ru-RU" altLang="ru-RU" b="1">
                <a:solidFill>
                  <a:srgbClr val="FF0000"/>
                </a:solidFill>
                <a:latin typeface="Arial" charset="0"/>
              </a:rPr>
              <a:t>Статья 13.14.</a:t>
            </a:r>
            <a:r>
              <a:rPr lang="ru-RU" altLang="ru-RU" b="1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buClr>
                <a:srgbClr val="F3750D"/>
              </a:buClr>
              <a:buSzPct val="150000"/>
            </a:pPr>
            <a:r>
              <a:rPr lang="ru-RU" altLang="ru-RU" b="1">
                <a:solidFill>
                  <a:srgbClr val="0000FF"/>
                </a:solidFill>
                <a:latin typeface="Arial" charset="0"/>
              </a:rPr>
              <a:t>Разглашение информации, доступ к которой ограничен федеральным законом (за исключением случаев, если разглашение такой информации влечет уголовную ответственность), лицом, получившим доступ к такой информации в связи с исполнением служебных или профессиональных обязанностей.</a:t>
            </a:r>
            <a:endParaRPr lang="ru-RU" altLang="ru-RU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title"/>
          </p:nvPr>
        </p:nvSpPr>
        <p:spPr>
          <a:xfrm>
            <a:off x="165100" y="0"/>
            <a:ext cx="8004175" cy="1143000"/>
          </a:xfrm>
          <a:noFill/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altLang="ru-RU" sz="3000" b="1" smtClean="0">
                <a:solidFill>
                  <a:schemeClr val="bg2"/>
                </a:solidFill>
              </a:rPr>
              <a:t>Кодекс Российской Федерации об административных правонарушениях</a:t>
            </a:r>
          </a:p>
        </p:txBody>
      </p:sp>
    </p:spTree>
    <p:extLst>
      <p:ext uri="{BB962C8B-B14F-4D97-AF65-F5344CB8AC3E}">
        <p14:creationId xmlns:p14="http://schemas.microsoft.com/office/powerpoint/2010/main" val="244643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179409" y="333375"/>
            <a:ext cx="77057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Arial" charset="0"/>
              </a:rPr>
              <a:t>Основные нарушения требований 152-ФЗ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106" y="2349500"/>
            <a:ext cx="8712200" cy="3452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itchFamily="34" charset="0"/>
              </a:rPr>
              <a:t>несоответствие сведений, указанных в уведомлении, фактической деятельности Оператора</a:t>
            </a:r>
          </a:p>
          <a:p>
            <a:pPr marL="342900" indent="-34290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itchFamily="34" charset="0"/>
              </a:rPr>
              <a:t>обработка персональных данных без согласия субъектов персональных данных</a:t>
            </a:r>
          </a:p>
          <a:p>
            <a:pPr marL="342900" indent="-34290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itchFamily="34" charset="0"/>
              </a:rPr>
              <a:t>несоответствие содержания письменного согласия субъекта на обработку его персональных данных требованиям Федерального закона</a:t>
            </a:r>
          </a:p>
          <a:p>
            <a:pPr marL="342900" indent="-34290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itchFamily="34" charset="0"/>
              </a:rPr>
              <a:t>непринятия мер по исключению НСД к обрабатываемым персональным данным при неавтоматизированной обработке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235200"/>
            <a:ext cx="8620125" cy="1909763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b="1" smtClean="0">
                <a:solidFill>
                  <a:srgbClr val="CC3300"/>
                </a:solidFill>
              </a:rPr>
              <a:t>Статья 19.7.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b="1" smtClean="0"/>
              <a:t>Непредставление или несвоевременное представление в государственный орган сведений, представление которых предусмотрено законом и необходимо для осуществления этим органом его законной деятельности, а равно представление их в неполном объеме или в искаженном виде.</a:t>
            </a:r>
          </a:p>
        </p:txBody>
      </p:sp>
      <p:sp>
        <p:nvSpPr>
          <p:cNvPr id="261123" name="Rectangle 3"/>
          <p:cNvSpPr>
            <a:spLocks noChangeArrowheads="1"/>
          </p:cNvSpPr>
          <p:nvPr/>
        </p:nvSpPr>
        <p:spPr bwMode="auto">
          <a:xfrm>
            <a:off x="7019925" y="6445250"/>
            <a:ext cx="19827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 i="1">
                <a:solidFill>
                  <a:srgbClr val="000000"/>
                </a:solidFill>
                <a:latin typeface="Arial" charset="0"/>
              </a:rPr>
              <a:t>№ 195-ФЗ</a:t>
            </a:r>
            <a:r>
              <a:rPr lang="ru-RU" altLang="ru-RU" sz="1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200" i="1">
                <a:solidFill>
                  <a:srgbClr val="000000"/>
                </a:solidFill>
                <a:latin typeface="Arial" charset="0"/>
              </a:rPr>
              <a:t>от 30.12.2001</a:t>
            </a:r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317500" y="4292600"/>
            <a:ext cx="8216900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8" tIns="47889" rIns="95778" bIns="47889">
            <a:spAutoFit/>
          </a:bodyPr>
          <a:lstStyle>
            <a:lvl1pPr marL="444500" indent="-4445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ru-RU" altLang="ru-RU" b="1">
                <a:solidFill>
                  <a:srgbClr val="CC3300"/>
                </a:solidFill>
                <a:latin typeface="Arial" charset="0"/>
              </a:rPr>
              <a:t>штраф</a:t>
            </a:r>
            <a:r>
              <a:rPr lang="ru-RU" altLang="ru-RU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</a:pPr>
            <a:r>
              <a:rPr lang="ru-RU" altLang="ru-RU">
                <a:solidFill>
                  <a:srgbClr val="000000"/>
                </a:solidFill>
                <a:latin typeface="Arial" charset="0"/>
              </a:rPr>
              <a:t>на граждан в размере от </a:t>
            </a:r>
            <a:r>
              <a:rPr lang="ru-RU" altLang="ru-RU" b="1">
                <a:solidFill>
                  <a:srgbClr val="CC3300"/>
                </a:solidFill>
                <a:latin typeface="Arial" charset="0"/>
              </a:rPr>
              <a:t>100</a:t>
            </a:r>
            <a:r>
              <a:rPr lang="ru-RU" altLang="ru-RU">
                <a:solidFill>
                  <a:srgbClr val="000000"/>
                </a:solidFill>
                <a:latin typeface="Arial" charset="0"/>
              </a:rPr>
              <a:t> до </a:t>
            </a:r>
            <a:r>
              <a:rPr lang="ru-RU" altLang="ru-RU" b="1">
                <a:solidFill>
                  <a:srgbClr val="CC3300"/>
                </a:solidFill>
                <a:latin typeface="Arial" charset="0"/>
              </a:rPr>
              <a:t>300</a:t>
            </a:r>
            <a:r>
              <a:rPr lang="ru-RU" altLang="ru-RU">
                <a:solidFill>
                  <a:srgbClr val="000000"/>
                </a:solidFill>
                <a:latin typeface="Arial" charset="0"/>
              </a:rPr>
              <a:t> рублей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</a:pPr>
            <a:r>
              <a:rPr lang="ru-RU" altLang="ru-RU">
                <a:solidFill>
                  <a:srgbClr val="000000"/>
                </a:solidFill>
                <a:latin typeface="Arial" charset="0"/>
              </a:rPr>
              <a:t>на должностных лиц - от </a:t>
            </a:r>
            <a:r>
              <a:rPr lang="ru-RU" altLang="ru-RU" b="1">
                <a:solidFill>
                  <a:srgbClr val="CC3300"/>
                </a:solidFill>
                <a:latin typeface="Arial" charset="0"/>
              </a:rPr>
              <a:t>300</a:t>
            </a:r>
            <a:r>
              <a:rPr lang="ru-RU" altLang="ru-RU">
                <a:solidFill>
                  <a:srgbClr val="000000"/>
                </a:solidFill>
                <a:latin typeface="Arial" charset="0"/>
              </a:rPr>
              <a:t> до </a:t>
            </a:r>
            <a:r>
              <a:rPr lang="ru-RU" altLang="ru-RU" b="1">
                <a:solidFill>
                  <a:srgbClr val="CC3300"/>
                </a:solidFill>
                <a:latin typeface="Arial" charset="0"/>
              </a:rPr>
              <a:t>500</a:t>
            </a:r>
            <a:r>
              <a:rPr lang="ru-RU" altLang="ru-RU">
                <a:solidFill>
                  <a:srgbClr val="000000"/>
                </a:solidFill>
                <a:latin typeface="Arial" charset="0"/>
              </a:rPr>
              <a:t> рублей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</a:pPr>
            <a:r>
              <a:rPr lang="ru-RU" altLang="ru-RU">
                <a:solidFill>
                  <a:srgbClr val="000000"/>
                </a:solidFill>
                <a:latin typeface="Arial" charset="0"/>
              </a:rPr>
              <a:t>на юридических лиц - от </a:t>
            </a:r>
            <a:r>
              <a:rPr lang="ru-RU" altLang="ru-RU" b="1">
                <a:solidFill>
                  <a:srgbClr val="CC3300"/>
                </a:solidFill>
                <a:latin typeface="Arial" charset="0"/>
              </a:rPr>
              <a:t>3000 </a:t>
            </a:r>
            <a:r>
              <a:rPr lang="ru-RU" altLang="ru-RU">
                <a:solidFill>
                  <a:srgbClr val="000000"/>
                </a:solidFill>
                <a:latin typeface="Arial" charset="0"/>
              </a:rPr>
              <a:t>до </a:t>
            </a:r>
            <a:r>
              <a:rPr lang="ru-RU" altLang="ru-RU" b="1">
                <a:solidFill>
                  <a:srgbClr val="CC3300"/>
                </a:solidFill>
                <a:latin typeface="Arial" charset="0"/>
              </a:rPr>
              <a:t>5000</a:t>
            </a:r>
            <a:r>
              <a:rPr lang="ru-RU" altLang="ru-RU">
                <a:solidFill>
                  <a:srgbClr val="000000"/>
                </a:solidFill>
                <a:latin typeface="Arial" charset="0"/>
              </a:rPr>
              <a:t> рублей</a:t>
            </a:r>
          </a:p>
        </p:txBody>
      </p:sp>
      <p:sp>
        <p:nvSpPr>
          <p:cNvPr id="261125" name="Rectangle 6"/>
          <p:cNvSpPr>
            <a:spLocks noGrp="1" noChangeArrowheads="1"/>
          </p:cNvSpPr>
          <p:nvPr>
            <p:ph type="title"/>
          </p:nvPr>
        </p:nvSpPr>
        <p:spPr>
          <a:xfrm>
            <a:off x="165100" y="0"/>
            <a:ext cx="8004175" cy="1143000"/>
          </a:xfrm>
          <a:noFill/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altLang="ru-RU" sz="2800" b="1" smtClean="0">
                <a:solidFill>
                  <a:schemeClr val="bg2"/>
                </a:solidFill>
              </a:rPr>
              <a:t>Кодекс Российской Федерации об административных правонарушениях</a:t>
            </a:r>
          </a:p>
        </p:txBody>
      </p:sp>
    </p:spTree>
    <p:extLst>
      <p:ext uri="{BB962C8B-B14F-4D97-AF65-F5344CB8AC3E}">
        <p14:creationId xmlns:p14="http://schemas.microsoft.com/office/powerpoint/2010/main" val="343036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520" y="152400"/>
            <a:ext cx="7058025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FF0000"/>
                </a:solidFill>
                <a:latin typeface="Arial" charset="0"/>
              </a:rPr>
              <a:t>П</a:t>
            </a:r>
            <a:r>
              <a:rPr lang="ru-RU" sz="4000" b="1" dirty="0" smtClean="0">
                <a:solidFill>
                  <a:srgbClr val="FF0000"/>
                </a:solidFill>
                <a:latin typeface="Arial" charset="0"/>
              </a:rPr>
              <a:t>ланируемые изменения</a:t>
            </a:r>
            <a:endParaRPr lang="ru-RU" altLang="ru-RU" sz="4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2348880"/>
            <a:ext cx="8564488" cy="324036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400" dirty="0">
                <a:solidFill>
                  <a:srgbClr val="C00000"/>
                </a:solidFill>
                <a:latin typeface="+mn-lt"/>
              </a:rPr>
              <a:t>Новый пункт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в статье 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19.7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«Непредставление 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или несвоевременное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представление в 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уполномоченный государственный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орган сведений (информации) о 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допущенном незаконном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распространении сведений о частной и личной 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жизни (персональные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данные) лица (неопределенного круга лиц), 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а равно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представление в уполномоченный государственный 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орган таких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сведений (информации) в неполном объеме или 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в искаженном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виде»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Штраф до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50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000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рублей</a:t>
            </a:r>
            <a:endParaRPr lang="ru-RU" altLang="ru-RU" sz="24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556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0" y="0"/>
            <a:ext cx="5083175" cy="1143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altLang="ru-RU" sz="2800" b="1" smtClean="0">
                <a:solidFill>
                  <a:srgbClr val="C00000"/>
                </a:solidFill>
              </a:rPr>
              <a:t>Уголовный кодекс Российской Федерации</a:t>
            </a:r>
            <a:endParaRPr lang="ru-RU" altLang="ru-RU" sz="2800" i="1" smtClean="0">
              <a:solidFill>
                <a:srgbClr val="C00000"/>
              </a:solidFill>
            </a:endParaRP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349500"/>
            <a:ext cx="8655050" cy="4032250"/>
          </a:xfrm>
        </p:spPr>
        <p:txBody>
          <a:bodyPr/>
          <a:lstStyle/>
          <a:p>
            <a:pPr marL="447675" indent="-447675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Tx/>
              <a:buAutoNum type="arabicPeriod"/>
            </a:pPr>
            <a:r>
              <a:rPr lang="ru-RU" altLang="ru-RU" sz="1800" b="1" smtClean="0"/>
              <a:t>Незаконное собирание или распространение сведений о частной жизни лица, составляющих его личную или семейную тайну, без его согласия либо распространение этих сведений в публичном выступлении, публично демонстрирующемся произведении или средствах массовой информации:</a:t>
            </a:r>
          </a:p>
          <a:p>
            <a:pPr marL="447675" indent="-447675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pitchFamily="2" charset="2"/>
              <a:buChar char="§"/>
            </a:pPr>
            <a:r>
              <a:rPr lang="ru-RU" altLang="ru-RU" sz="1800" b="1" smtClean="0">
                <a:solidFill>
                  <a:schemeClr val="tx2"/>
                </a:solidFill>
              </a:rPr>
              <a:t>штраф</a:t>
            </a:r>
            <a:r>
              <a:rPr lang="ru-RU" altLang="ru-RU" sz="1800" smtClean="0"/>
              <a:t> в размере до </a:t>
            </a:r>
            <a:r>
              <a:rPr lang="ru-RU" altLang="ru-RU" sz="1800" b="1" smtClean="0">
                <a:solidFill>
                  <a:srgbClr val="FF0000"/>
                </a:solidFill>
              </a:rPr>
              <a:t>200 000</a:t>
            </a:r>
            <a:r>
              <a:rPr lang="ru-RU" altLang="ru-RU" sz="1800" smtClean="0"/>
              <a:t> рублей или в размере заработной платы или иного дохода осужденного за период до </a:t>
            </a:r>
            <a:r>
              <a:rPr lang="ru-RU" altLang="ru-RU" sz="1800" b="1" smtClean="0">
                <a:solidFill>
                  <a:srgbClr val="FF0000"/>
                </a:solidFill>
              </a:rPr>
              <a:t>18</a:t>
            </a:r>
            <a:r>
              <a:rPr lang="ru-RU" altLang="ru-RU" sz="1800" smtClean="0"/>
              <a:t> месяцев</a:t>
            </a:r>
          </a:p>
          <a:p>
            <a:pPr marL="447675" indent="-447675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pitchFamily="2" charset="2"/>
              <a:buChar char="§"/>
            </a:pPr>
            <a:r>
              <a:rPr lang="ru-RU" altLang="ru-RU" sz="1800" smtClean="0">
                <a:solidFill>
                  <a:schemeClr val="tx2"/>
                </a:solidFill>
              </a:rPr>
              <a:t>либо</a:t>
            </a:r>
            <a:r>
              <a:rPr lang="ru-RU" altLang="ru-RU" sz="1800" b="1" smtClean="0">
                <a:solidFill>
                  <a:schemeClr val="tx2"/>
                </a:solidFill>
              </a:rPr>
              <a:t> </a:t>
            </a:r>
            <a:r>
              <a:rPr lang="ru-RU" altLang="ru-RU" sz="1800" b="1" smtClean="0"/>
              <a:t>обязательные работы</a:t>
            </a:r>
            <a:r>
              <a:rPr lang="ru-RU" altLang="ru-RU" sz="1800" smtClean="0"/>
              <a:t> на срок до </a:t>
            </a:r>
            <a:r>
              <a:rPr lang="ru-RU" altLang="ru-RU" sz="1800" b="1" smtClean="0">
                <a:solidFill>
                  <a:srgbClr val="FF0000"/>
                </a:solidFill>
              </a:rPr>
              <a:t>360</a:t>
            </a:r>
            <a:r>
              <a:rPr lang="ru-RU" altLang="ru-RU" sz="1800" smtClean="0"/>
              <a:t> часов</a:t>
            </a:r>
          </a:p>
          <a:p>
            <a:pPr marL="447675" indent="-447675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pitchFamily="2" charset="2"/>
              <a:buChar char="§"/>
            </a:pPr>
            <a:r>
              <a:rPr lang="ru-RU" altLang="ru-RU" sz="1800" smtClean="0">
                <a:solidFill>
                  <a:schemeClr val="tx2"/>
                </a:solidFill>
              </a:rPr>
              <a:t>либо</a:t>
            </a:r>
            <a:r>
              <a:rPr lang="ru-RU" altLang="ru-RU" sz="1800" smtClean="0"/>
              <a:t> </a:t>
            </a:r>
            <a:r>
              <a:rPr lang="ru-RU" altLang="ru-RU" sz="1800" b="1" smtClean="0"/>
              <a:t>исправительные работы</a:t>
            </a:r>
            <a:r>
              <a:rPr lang="ru-RU" altLang="ru-RU" sz="1800" smtClean="0"/>
              <a:t> на срок до </a:t>
            </a:r>
            <a:r>
              <a:rPr lang="ru-RU" altLang="ru-RU" sz="1800" b="1" smtClean="0">
                <a:solidFill>
                  <a:srgbClr val="FF0000"/>
                </a:solidFill>
              </a:rPr>
              <a:t>1</a:t>
            </a:r>
            <a:r>
              <a:rPr lang="ru-RU" altLang="ru-RU" sz="1800" smtClean="0"/>
              <a:t> года</a:t>
            </a:r>
          </a:p>
          <a:p>
            <a:pPr marL="447675" indent="-447675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pitchFamily="2" charset="2"/>
              <a:buChar char="§"/>
            </a:pPr>
            <a:r>
              <a:rPr lang="ru-RU" altLang="ru-RU" sz="1800" smtClean="0">
                <a:solidFill>
                  <a:schemeClr val="tx2"/>
                </a:solidFill>
              </a:rPr>
              <a:t>либо</a:t>
            </a:r>
            <a:r>
              <a:rPr lang="ru-RU" altLang="ru-RU" sz="1800" smtClean="0"/>
              <a:t> </a:t>
            </a:r>
            <a:r>
              <a:rPr lang="ru-RU" altLang="ru-RU" sz="1800" b="1" smtClean="0"/>
              <a:t>арест</a:t>
            </a:r>
            <a:r>
              <a:rPr lang="ru-RU" altLang="ru-RU" sz="1800" smtClean="0"/>
              <a:t> на срок до</a:t>
            </a:r>
            <a:r>
              <a:rPr lang="ru-RU" altLang="ru-RU" sz="1800" b="1" smtClean="0">
                <a:solidFill>
                  <a:srgbClr val="FF0000"/>
                </a:solidFill>
              </a:rPr>
              <a:t> 4</a:t>
            </a:r>
            <a:r>
              <a:rPr lang="ru-RU" altLang="ru-RU" sz="1800" smtClean="0"/>
              <a:t> месяцев</a:t>
            </a:r>
          </a:p>
          <a:p>
            <a:pPr marL="447675" indent="-447675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pitchFamily="2" charset="2"/>
              <a:buChar char="§"/>
            </a:pPr>
            <a:r>
              <a:rPr lang="ru-RU" altLang="ru-RU" sz="1800" smtClean="0"/>
              <a:t>либо </a:t>
            </a:r>
            <a:r>
              <a:rPr lang="ru-RU" altLang="ru-RU" sz="1800" b="1" smtClean="0"/>
              <a:t>лишение свободы</a:t>
            </a:r>
            <a:r>
              <a:rPr lang="ru-RU" altLang="ru-RU" sz="1800" smtClean="0"/>
              <a:t> на срок до </a:t>
            </a:r>
            <a:r>
              <a:rPr lang="ru-RU" altLang="ru-RU" sz="1800" b="1" smtClean="0">
                <a:solidFill>
                  <a:srgbClr val="FF0000"/>
                </a:solidFill>
              </a:rPr>
              <a:t>2</a:t>
            </a:r>
            <a:r>
              <a:rPr lang="ru-RU" altLang="ru-RU" sz="1800" smtClean="0"/>
              <a:t> лет с </a:t>
            </a:r>
            <a:r>
              <a:rPr lang="ru-RU" altLang="ru-RU" sz="1800" b="1" smtClean="0"/>
              <a:t>лишением права</a:t>
            </a:r>
            <a:r>
              <a:rPr lang="ru-RU" altLang="ru-RU" sz="1800" smtClean="0"/>
              <a:t> занимать определенные должности или заниматься определенной деятельностью на срок до </a:t>
            </a:r>
            <a:r>
              <a:rPr lang="ru-RU" altLang="ru-RU" sz="1800" b="1" smtClean="0">
                <a:solidFill>
                  <a:srgbClr val="FF0000"/>
                </a:solidFill>
              </a:rPr>
              <a:t>3</a:t>
            </a:r>
            <a:r>
              <a:rPr lang="ru-RU" altLang="ru-RU" sz="1800" smtClean="0"/>
              <a:t> лет </a:t>
            </a:r>
          </a:p>
        </p:txBody>
      </p:sp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7080250" y="6456363"/>
            <a:ext cx="18986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i="1">
                <a:solidFill>
                  <a:srgbClr val="000000"/>
                </a:solidFill>
                <a:latin typeface="Arial" charset="0"/>
              </a:rPr>
              <a:t>№ 63-ФЗ</a:t>
            </a:r>
            <a:r>
              <a:rPr lang="ru-RU" altLang="ru-RU" sz="1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200" i="1">
                <a:solidFill>
                  <a:srgbClr val="000000"/>
                </a:solidFill>
                <a:latin typeface="Arial" charset="0"/>
              </a:rPr>
              <a:t>от 13.06.1996</a:t>
            </a:r>
          </a:p>
        </p:txBody>
      </p:sp>
      <p:sp>
        <p:nvSpPr>
          <p:cNvPr id="262149" name="Text Box 5"/>
          <p:cNvSpPr txBox="1">
            <a:spLocks noChangeArrowheads="1"/>
          </p:cNvSpPr>
          <p:nvPr/>
        </p:nvSpPr>
        <p:spPr bwMode="auto">
          <a:xfrm>
            <a:off x="323850" y="1695450"/>
            <a:ext cx="87979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8" tIns="47889" rIns="95778" bIns="47889">
            <a:spAutoFit/>
          </a:bodyPr>
          <a:lstStyle>
            <a:lvl1pPr marL="358775" indent="-358775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buClr>
                <a:srgbClr val="F3750D"/>
              </a:buClr>
              <a:buSzPct val="150000"/>
            </a:pPr>
            <a:r>
              <a:rPr lang="ru-RU" altLang="ru-RU" b="1">
                <a:solidFill>
                  <a:srgbClr val="FF0000"/>
                </a:solidFill>
                <a:latin typeface="Arial" charset="0"/>
              </a:rPr>
              <a:t>Статья 137.</a:t>
            </a:r>
            <a:r>
              <a:rPr lang="ru-RU" altLang="ru-RU" b="1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buClr>
                <a:srgbClr val="F3750D"/>
              </a:buClr>
              <a:buSzPct val="150000"/>
            </a:pPr>
            <a:r>
              <a:rPr lang="ru-RU" altLang="ru-RU" b="1">
                <a:solidFill>
                  <a:srgbClr val="0000FF"/>
                </a:solidFill>
                <a:latin typeface="Arial" charset="0"/>
              </a:rPr>
              <a:t>Нарушение неприкосновенности частной жизни.</a:t>
            </a:r>
            <a:endParaRPr lang="ru-RU" altLang="ru-RU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76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0"/>
            <a:ext cx="7826375" cy="1143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altLang="ru-RU" sz="2200" b="1" smtClean="0">
                <a:solidFill>
                  <a:schemeClr val="bg2"/>
                </a:solidFill>
              </a:rPr>
              <a:t>Статья 137. </a:t>
            </a:r>
            <a:br>
              <a:rPr lang="ru-RU" altLang="ru-RU" sz="2200" b="1" smtClean="0">
                <a:solidFill>
                  <a:schemeClr val="bg2"/>
                </a:solidFill>
              </a:rPr>
            </a:br>
            <a:r>
              <a:rPr lang="ru-RU" altLang="ru-RU" sz="2200" b="1" smtClean="0">
                <a:solidFill>
                  <a:schemeClr val="bg2"/>
                </a:solidFill>
              </a:rPr>
              <a:t>Нарушение неприкосновенности частной жизни.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9138"/>
            <a:ext cx="8667750" cy="4203700"/>
          </a:xfrm>
        </p:spPr>
        <p:txBody>
          <a:bodyPr/>
          <a:lstStyle/>
          <a:p>
            <a:pPr marL="571500" indent="-5715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Tx/>
              <a:buAutoNum type="arabicPeriod" startAt="2"/>
            </a:pPr>
            <a:r>
              <a:rPr lang="ru-RU" altLang="ru-RU" sz="1800" b="1" smtClean="0"/>
              <a:t>Те же деяния, совершенные лицом с использованием своего служебного положения:</a:t>
            </a:r>
          </a:p>
          <a:p>
            <a:pPr marL="571500" indent="-5715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pitchFamily="2" charset="2"/>
              <a:buChar char="§"/>
            </a:pPr>
            <a:r>
              <a:rPr lang="ru-RU" altLang="ru-RU" sz="1800" b="1" smtClean="0">
                <a:solidFill>
                  <a:schemeClr val="tx2"/>
                </a:solidFill>
              </a:rPr>
              <a:t>штраф</a:t>
            </a:r>
            <a:r>
              <a:rPr lang="ru-RU" altLang="ru-RU" sz="1800" smtClean="0"/>
              <a:t> в размере от </a:t>
            </a:r>
            <a:r>
              <a:rPr lang="ru-RU" altLang="ru-RU" sz="1800" b="1" smtClean="0">
                <a:solidFill>
                  <a:srgbClr val="FF0000"/>
                </a:solidFill>
              </a:rPr>
              <a:t>100 000</a:t>
            </a:r>
            <a:r>
              <a:rPr lang="ru-RU" altLang="ru-RU" sz="1800" smtClean="0"/>
              <a:t> до </a:t>
            </a:r>
            <a:r>
              <a:rPr lang="ru-RU" altLang="ru-RU" sz="1800" b="1" smtClean="0">
                <a:solidFill>
                  <a:srgbClr val="FF0000"/>
                </a:solidFill>
              </a:rPr>
              <a:t>300 000</a:t>
            </a:r>
            <a:r>
              <a:rPr lang="ru-RU" altLang="ru-RU" sz="1800" smtClean="0"/>
              <a:t> рублей или в размере заработной платы или иного дохода осужденного за период от </a:t>
            </a:r>
            <a:r>
              <a:rPr lang="ru-RU" altLang="ru-RU" sz="1800" b="1" smtClean="0">
                <a:solidFill>
                  <a:srgbClr val="FF0000"/>
                </a:solidFill>
              </a:rPr>
              <a:t>1</a:t>
            </a:r>
            <a:r>
              <a:rPr lang="ru-RU" altLang="ru-RU" sz="1800" smtClean="0"/>
              <a:t> года до </a:t>
            </a:r>
            <a:r>
              <a:rPr lang="ru-RU" altLang="ru-RU" sz="1800" b="1" smtClean="0">
                <a:solidFill>
                  <a:srgbClr val="FF0000"/>
                </a:solidFill>
              </a:rPr>
              <a:t>2</a:t>
            </a:r>
            <a:r>
              <a:rPr lang="ru-RU" altLang="ru-RU" sz="1800" smtClean="0"/>
              <a:t> лет</a:t>
            </a:r>
          </a:p>
          <a:p>
            <a:pPr marL="571500" indent="-5715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pitchFamily="2" charset="2"/>
              <a:buChar char="§"/>
            </a:pPr>
            <a:r>
              <a:rPr lang="ru-RU" altLang="ru-RU" sz="1800" smtClean="0">
                <a:solidFill>
                  <a:schemeClr val="tx2"/>
                </a:solidFill>
              </a:rPr>
              <a:t>либо</a:t>
            </a:r>
            <a:r>
              <a:rPr lang="ru-RU" altLang="ru-RU" sz="1800" smtClean="0"/>
              <a:t> </a:t>
            </a:r>
            <a:r>
              <a:rPr lang="ru-RU" altLang="ru-RU" sz="1800" b="1" smtClean="0"/>
              <a:t>лишение права занимать определенные должности</a:t>
            </a:r>
            <a:r>
              <a:rPr lang="ru-RU" altLang="ru-RU" sz="1800" smtClean="0"/>
              <a:t> или заниматься определенной деятельностью на срок от </a:t>
            </a:r>
            <a:r>
              <a:rPr lang="ru-RU" altLang="ru-RU" sz="1800" b="1" smtClean="0">
                <a:solidFill>
                  <a:srgbClr val="FF0000"/>
                </a:solidFill>
              </a:rPr>
              <a:t>2</a:t>
            </a:r>
            <a:r>
              <a:rPr lang="ru-RU" altLang="ru-RU" sz="1800" smtClean="0"/>
              <a:t> до </a:t>
            </a:r>
            <a:r>
              <a:rPr lang="ru-RU" altLang="ru-RU" sz="1800" b="1" smtClean="0">
                <a:solidFill>
                  <a:srgbClr val="FF0000"/>
                </a:solidFill>
              </a:rPr>
              <a:t>5</a:t>
            </a:r>
            <a:r>
              <a:rPr lang="ru-RU" altLang="ru-RU" sz="1800" smtClean="0"/>
              <a:t> лет </a:t>
            </a:r>
          </a:p>
          <a:p>
            <a:pPr marL="571500" indent="-5715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pitchFamily="2" charset="2"/>
              <a:buChar char="§"/>
            </a:pPr>
            <a:r>
              <a:rPr lang="ru-RU" altLang="ru-RU" sz="1800" smtClean="0"/>
              <a:t>либо </a:t>
            </a:r>
            <a:r>
              <a:rPr lang="ru-RU" altLang="ru-RU" sz="1800" b="1" smtClean="0"/>
              <a:t>принудительные работы</a:t>
            </a:r>
            <a:r>
              <a:rPr lang="ru-RU" altLang="ru-RU" sz="1800" smtClean="0"/>
              <a:t> на срок до </a:t>
            </a:r>
            <a:r>
              <a:rPr lang="ru-RU" altLang="ru-RU" sz="1800" b="1" smtClean="0">
                <a:solidFill>
                  <a:srgbClr val="FF0000"/>
                </a:solidFill>
              </a:rPr>
              <a:t>4</a:t>
            </a:r>
            <a:r>
              <a:rPr lang="ru-RU" altLang="ru-RU" sz="1800" smtClean="0"/>
              <a:t> лет с </a:t>
            </a:r>
            <a:r>
              <a:rPr lang="ru-RU" altLang="ru-RU" sz="1800" b="1" smtClean="0"/>
              <a:t>лишением права</a:t>
            </a:r>
            <a:r>
              <a:rPr lang="ru-RU" altLang="ru-RU" sz="1800" smtClean="0"/>
              <a:t> занимать определенные должности или заниматься определенной деятельностью на срок до </a:t>
            </a:r>
            <a:r>
              <a:rPr lang="ru-RU" altLang="ru-RU" sz="1800" b="1" smtClean="0">
                <a:solidFill>
                  <a:srgbClr val="FF0000"/>
                </a:solidFill>
              </a:rPr>
              <a:t>5</a:t>
            </a:r>
            <a:r>
              <a:rPr lang="ru-RU" altLang="ru-RU" sz="1800" smtClean="0"/>
              <a:t> лет или без такового </a:t>
            </a:r>
          </a:p>
          <a:p>
            <a:pPr marL="571500" indent="-5715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pitchFamily="2" charset="2"/>
              <a:buChar char="§"/>
            </a:pPr>
            <a:r>
              <a:rPr lang="ru-RU" altLang="ru-RU" sz="1800" smtClean="0">
                <a:solidFill>
                  <a:schemeClr val="tx2"/>
                </a:solidFill>
              </a:rPr>
              <a:t>либо</a:t>
            </a:r>
            <a:r>
              <a:rPr lang="ru-RU" altLang="ru-RU" sz="1800" smtClean="0"/>
              <a:t> </a:t>
            </a:r>
            <a:r>
              <a:rPr lang="ru-RU" altLang="ru-RU" sz="1800" b="1" smtClean="0"/>
              <a:t>арест </a:t>
            </a:r>
            <a:r>
              <a:rPr lang="ru-RU" altLang="ru-RU" sz="1800" smtClean="0"/>
              <a:t>на срок до </a:t>
            </a:r>
            <a:r>
              <a:rPr lang="ru-RU" altLang="ru-RU" sz="1800" b="1" smtClean="0">
                <a:solidFill>
                  <a:srgbClr val="FF0000"/>
                </a:solidFill>
              </a:rPr>
              <a:t>6</a:t>
            </a:r>
            <a:r>
              <a:rPr lang="ru-RU" altLang="ru-RU" sz="1800" smtClean="0"/>
              <a:t> месяцев</a:t>
            </a:r>
          </a:p>
          <a:p>
            <a:pPr marL="571500" indent="-5715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pitchFamily="2" charset="2"/>
              <a:buChar char="§"/>
            </a:pPr>
            <a:r>
              <a:rPr lang="ru-RU" altLang="ru-RU" sz="1800" smtClean="0"/>
              <a:t>либо </a:t>
            </a:r>
            <a:r>
              <a:rPr lang="ru-RU" altLang="ru-RU" sz="1800" b="1" smtClean="0"/>
              <a:t>лишение свободы</a:t>
            </a:r>
            <a:r>
              <a:rPr lang="ru-RU" altLang="ru-RU" sz="1800" smtClean="0"/>
              <a:t> на срок до </a:t>
            </a:r>
            <a:r>
              <a:rPr lang="ru-RU" altLang="ru-RU" sz="1800" b="1" smtClean="0">
                <a:solidFill>
                  <a:srgbClr val="FF0000"/>
                </a:solidFill>
              </a:rPr>
              <a:t>4</a:t>
            </a:r>
            <a:r>
              <a:rPr lang="ru-RU" altLang="ru-RU" sz="1800" smtClean="0"/>
              <a:t> лет с </a:t>
            </a:r>
            <a:r>
              <a:rPr lang="ru-RU" altLang="ru-RU" sz="1800" b="1" smtClean="0"/>
              <a:t>лишением права</a:t>
            </a:r>
            <a:r>
              <a:rPr lang="ru-RU" altLang="ru-RU" sz="1800" smtClean="0"/>
              <a:t> занимать определенные должности или заниматься определенной деятельностью на срок до </a:t>
            </a:r>
            <a:r>
              <a:rPr lang="ru-RU" altLang="ru-RU" sz="1800" b="1" smtClean="0">
                <a:solidFill>
                  <a:srgbClr val="FF0000"/>
                </a:solidFill>
              </a:rPr>
              <a:t>5</a:t>
            </a:r>
            <a:r>
              <a:rPr lang="ru-RU" altLang="ru-RU" sz="1800" smtClean="0"/>
              <a:t> лет </a:t>
            </a:r>
          </a:p>
        </p:txBody>
      </p:sp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7092950" y="6456363"/>
            <a:ext cx="18986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i="1">
                <a:solidFill>
                  <a:srgbClr val="000000"/>
                </a:solidFill>
                <a:latin typeface="Arial" charset="0"/>
              </a:rPr>
              <a:t>№ 63-ФЗ</a:t>
            </a:r>
            <a:r>
              <a:rPr lang="ru-RU" altLang="ru-RU" sz="1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200" i="1">
                <a:solidFill>
                  <a:srgbClr val="000000"/>
                </a:solidFill>
                <a:latin typeface="Arial" charset="0"/>
              </a:rPr>
              <a:t>от 13.06.1996</a:t>
            </a:r>
          </a:p>
        </p:txBody>
      </p:sp>
    </p:spTree>
    <p:extLst>
      <p:ext uri="{BB962C8B-B14F-4D97-AF65-F5344CB8AC3E}">
        <p14:creationId xmlns:p14="http://schemas.microsoft.com/office/powerpoint/2010/main" val="303033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Объект 2"/>
          <p:cNvSpPr>
            <a:spLocks noGrp="1"/>
          </p:cNvSpPr>
          <p:nvPr>
            <p:ph idx="1"/>
          </p:nvPr>
        </p:nvSpPr>
        <p:spPr>
          <a:xfrm>
            <a:off x="360363" y="2390775"/>
            <a:ext cx="8640762" cy="4200525"/>
          </a:xfrm>
        </p:spPr>
        <p:txBody>
          <a:bodyPr/>
          <a:lstStyle/>
          <a:p>
            <a:pPr marL="355600" indent="-3556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Tahoma" pitchFamily="34" charset="0"/>
              <a:buNone/>
            </a:pPr>
            <a:r>
              <a:rPr lang="ru-RU" altLang="ru-RU" sz="1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1.</a:t>
            </a:r>
            <a:r>
              <a:rPr lang="ru-RU" altLang="ru-RU" sz="1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	</a:t>
            </a:r>
            <a:r>
              <a:rPr lang="ru-RU" altLang="ru-RU" sz="1800" b="1" smtClean="0">
                <a:solidFill>
                  <a:srgbClr val="2C2C2C"/>
                </a:solidFill>
                <a:latin typeface="Arial" charset="0"/>
                <a:cs typeface="Arial" charset="0"/>
              </a:rPr>
              <a:t>Мошенничество в сфере компьютерной информации, то есть хищение чужого имущества или приобретение права на чужое имущество путем ввода, удаления, блокирования, модификации компьютерной информации либо иного вмешательства в функционирование средств хранения, обработки или передачи компьютерной информации или информационно-телекоммуникационных сетей</a:t>
            </a:r>
          </a:p>
          <a:p>
            <a:pPr marL="355600" indent="-3556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pitchFamily="2" charset="2"/>
              <a:buChar char="§"/>
            </a:pPr>
            <a:r>
              <a:rPr lang="ru-RU" altLang="ru-RU" sz="1800" b="1" smtClean="0">
                <a:solidFill>
                  <a:srgbClr val="2C2C2C"/>
                </a:solidFill>
                <a:latin typeface="Arial" charset="0"/>
                <a:cs typeface="Arial" charset="0"/>
              </a:rPr>
              <a:t>штраф</a:t>
            </a:r>
            <a:r>
              <a:rPr lang="ru-RU" altLang="ru-RU" sz="1800" smtClean="0">
                <a:solidFill>
                  <a:srgbClr val="2C2C2C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800" smtClean="0">
                <a:latin typeface="Arial" charset="0"/>
                <a:cs typeface="Arial" charset="0"/>
              </a:rPr>
              <a:t>в размере до </a:t>
            </a:r>
            <a:r>
              <a:rPr lang="ru-RU" altLang="ru-RU" sz="1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120000</a:t>
            </a:r>
            <a:r>
              <a:rPr lang="ru-RU" altLang="ru-RU" sz="180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800" smtClean="0">
                <a:latin typeface="Arial" charset="0"/>
                <a:cs typeface="Arial" charset="0"/>
              </a:rPr>
              <a:t>рублей или в размере заработной платы или иного дохода осужденного за период до </a:t>
            </a:r>
            <a:r>
              <a:rPr lang="ru-RU" altLang="ru-RU" sz="1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r>
              <a:rPr lang="ru-RU" altLang="ru-RU" sz="1800" smtClean="0">
                <a:latin typeface="Arial" charset="0"/>
                <a:cs typeface="Arial" charset="0"/>
              </a:rPr>
              <a:t> года</a:t>
            </a:r>
          </a:p>
          <a:p>
            <a:pPr marL="355600" indent="-3556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pitchFamily="2" charset="2"/>
              <a:buChar char="§"/>
            </a:pPr>
            <a:r>
              <a:rPr lang="ru-RU" altLang="ru-RU" sz="1800" b="1" smtClean="0">
                <a:solidFill>
                  <a:srgbClr val="2C2C2C"/>
                </a:solidFill>
                <a:latin typeface="Arial" charset="0"/>
                <a:cs typeface="Arial" charset="0"/>
              </a:rPr>
              <a:t>обязательные работы </a:t>
            </a:r>
            <a:r>
              <a:rPr lang="ru-RU" altLang="ru-RU" sz="1800" smtClean="0">
                <a:latin typeface="Arial" charset="0"/>
                <a:cs typeface="Arial" charset="0"/>
              </a:rPr>
              <a:t>на срок до </a:t>
            </a:r>
            <a:r>
              <a:rPr lang="ru-RU" altLang="ru-RU" sz="1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360</a:t>
            </a:r>
            <a:r>
              <a:rPr lang="ru-RU" altLang="ru-RU" sz="1800" smtClean="0">
                <a:latin typeface="Arial" charset="0"/>
                <a:cs typeface="Arial" charset="0"/>
              </a:rPr>
              <a:t> часов</a:t>
            </a:r>
          </a:p>
          <a:p>
            <a:pPr marL="355600" indent="-3556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pitchFamily="2" charset="2"/>
              <a:buChar char="§"/>
            </a:pPr>
            <a:r>
              <a:rPr lang="ru-RU" altLang="ru-RU" sz="1800" b="1" smtClean="0">
                <a:solidFill>
                  <a:srgbClr val="2C2C2C"/>
                </a:solidFill>
                <a:latin typeface="Arial" charset="0"/>
                <a:cs typeface="Arial" charset="0"/>
              </a:rPr>
              <a:t>исправительные работы </a:t>
            </a:r>
            <a:r>
              <a:rPr lang="ru-RU" altLang="ru-RU" sz="1800" smtClean="0">
                <a:latin typeface="Arial" charset="0"/>
                <a:cs typeface="Arial" charset="0"/>
              </a:rPr>
              <a:t>на срок до </a:t>
            </a:r>
            <a:r>
              <a:rPr lang="ru-RU" altLang="ru-RU" sz="1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r>
              <a:rPr lang="ru-RU" altLang="ru-RU" sz="1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800" smtClean="0">
                <a:latin typeface="Arial" charset="0"/>
                <a:cs typeface="Arial" charset="0"/>
              </a:rPr>
              <a:t>года</a:t>
            </a:r>
          </a:p>
          <a:p>
            <a:pPr marL="355600" indent="-3556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pitchFamily="2" charset="2"/>
              <a:buChar char="§"/>
            </a:pPr>
            <a:r>
              <a:rPr lang="ru-RU" altLang="ru-RU" sz="1800" b="1" smtClean="0">
                <a:solidFill>
                  <a:srgbClr val="2C2C2C"/>
                </a:solidFill>
                <a:latin typeface="Arial" charset="0"/>
                <a:cs typeface="Arial" charset="0"/>
              </a:rPr>
              <a:t>ограничение свободы </a:t>
            </a:r>
            <a:r>
              <a:rPr lang="ru-RU" altLang="ru-RU" sz="1800" smtClean="0">
                <a:latin typeface="Arial" charset="0"/>
                <a:cs typeface="Arial" charset="0"/>
              </a:rPr>
              <a:t>на срок до </a:t>
            </a:r>
            <a:r>
              <a:rPr lang="ru-RU" altLang="ru-RU" sz="1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ru-RU" altLang="ru-RU" sz="180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800" smtClean="0">
                <a:latin typeface="Arial" charset="0"/>
                <a:cs typeface="Arial" charset="0"/>
              </a:rPr>
              <a:t>лет</a:t>
            </a:r>
          </a:p>
          <a:p>
            <a:pPr marL="355600" indent="-3556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pitchFamily="2" charset="2"/>
              <a:buChar char="§"/>
            </a:pPr>
            <a:r>
              <a:rPr lang="ru-RU" altLang="ru-RU" sz="1800" b="1" smtClean="0">
                <a:solidFill>
                  <a:srgbClr val="2C2C2C"/>
                </a:solidFill>
                <a:latin typeface="Arial" charset="0"/>
                <a:cs typeface="Arial" charset="0"/>
              </a:rPr>
              <a:t>принудительные работы </a:t>
            </a:r>
            <a:r>
              <a:rPr lang="ru-RU" altLang="ru-RU" sz="1800" smtClean="0">
                <a:latin typeface="Arial" charset="0"/>
                <a:cs typeface="Arial" charset="0"/>
              </a:rPr>
              <a:t>на срок до </a:t>
            </a:r>
            <a:r>
              <a:rPr lang="ru-RU" altLang="ru-RU" sz="1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ru-RU" altLang="ru-RU" sz="1800" smtClean="0">
                <a:latin typeface="Arial" charset="0"/>
                <a:cs typeface="Arial" charset="0"/>
              </a:rPr>
              <a:t> лет</a:t>
            </a:r>
          </a:p>
          <a:p>
            <a:pPr marL="355600" indent="-3556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pitchFamily="2" charset="2"/>
              <a:buChar char="§"/>
            </a:pPr>
            <a:r>
              <a:rPr lang="ru-RU" altLang="ru-RU" sz="1800" b="1" smtClean="0">
                <a:solidFill>
                  <a:srgbClr val="2C2C2C"/>
                </a:solidFill>
                <a:latin typeface="Arial" charset="0"/>
                <a:cs typeface="Arial" charset="0"/>
              </a:rPr>
              <a:t>арест</a:t>
            </a:r>
            <a:r>
              <a:rPr lang="ru-RU" altLang="ru-RU" sz="1800" smtClean="0">
                <a:latin typeface="Arial" charset="0"/>
                <a:cs typeface="Arial" charset="0"/>
              </a:rPr>
              <a:t> на срок до </a:t>
            </a:r>
            <a:r>
              <a:rPr lang="ru-RU" altLang="ru-RU" sz="1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4</a:t>
            </a:r>
            <a:r>
              <a:rPr lang="ru-RU" altLang="ru-RU" sz="1800" smtClean="0">
                <a:latin typeface="Arial" charset="0"/>
                <a:cs typeface="Arial" charset="0"/>
              </a:rPr>
              <a:t> месяцев</a:t>
            </a:r>
          </a:p>
          <a:p>
            <a:pPr marL="355600" indent="-355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ru-RU" altLang="ru-RU" sz="1800" smtClean="0">
              <a:latin typeface="Arial" charset="0"/>
              <a:cs typeface="Arial" charset="0"/>
            </a:endParaRPr>
          </a:p>
        </p:txBody>
      </p:sp>
      <p:sp>
        <p:nvSpPr>
          <p:cNvPr id="267267" name="TextBox 3"/>
          <p:cNvSpPr txBox="1">
            <a:spLocks noChangeArrowheads="1"/>
          </p:cNvSpPr>
          <p:nvPr/>
        </p:nvSpPr>
        <p:spPr bwMode="auto">
          <a:xfrm>
            <a:off x="4211638" y="6453188"/>
            <a:ext cx="48244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i="1">
                <a:solidFill>
                  <a:srgbClr val="595959"/>
                </a:solidFill>
                <a:latin typeface="Arial" charset="0"/>
              </a:rPr>
              <a:t>в редакции от 29.11.2012 № 207-ФЗ</a:t>
            </a:r>
          </a:p>
        </p:txBody>
      </p:sp>
      <p:sp>
        <p:nvSpPr>
          <p:cNvPr id="267268" name="TextBox 1"/>
          <p:cNvSpPr txBox="1">
            <a:spLocks noChangeArrowheads="1"/>
          </p:cNvSpPr>
          <p:nvPr/>
        </p:nvSpPr>
        <p:spPr bwMode="auto">
          <a:xfrm>
            <a:off x="261938" y="1700213"/>
            <a:ext cx="864235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b="1">
                <a:solidFill>
                  <a:srgbClr val="FF0000"/>
                </a:solidFill>
                <a:latin typeface="Arial" charset="0"/>
              </a:rPr>
              <a:t>Статья 159.6.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b="1">
                <a:solidFill>
                  <a:srgbClr val="0000FF"/>
                </a:solidFill>
                <a:latin typeface="Arial" charset="0"/>
              </a:rPr>
              <a:t>Мошенничество в сфере компьютерной информации</a:t>
            </a:r>
            <a:endParaRPr lang="ru-RU" altLang="ru-RU">
              <a:solidFill>
                <a:srgbClr val="0000FF"/>
              </a:solidFill>
            </a:endParaRPr>
          </a:p>
        </p:txBody>
      </p:sp>
      <p:sp>
        <p:nvSpPr>
          <p:cNvPr id="267269" name="Rectangle 5"/>
          <p:cNvSpPr>
            <a:spLocks noGrp="1" noChangeArrowheads="1"/>
          </p:cNvSpPr>
          <p:nvPr>
            <p:ph type="title"/>
          </p:nvPr>
        </p:nvSpPr>
        <p:spPr>
          <a:xfrm>
            <a:off x="222250" y="0"/>
            <a:ext cx="7662863" cy="1143000"/>
          </a:xfrm>
        </p:spPr>
        <p:txBody>
          <a:bodyPr/>
          <a:lstStyle/>
          <a:p>
            <a:pPr defTabSz="957263" eaLnBrk="1" hangingPunct="1">
              <a:lnSpc>
                <a:spcPct val="80000"/>
              </a:lnSpc>
            </a:pPr>
            <a:r>
              <a:rPr lang="ru-RU" altLang="ru-RU" sz="2800" b="1" smtClean="0">
                <a:solidFill>
                  <a:srgbClr val="7F7F7F"/>
                </a:solidFill>
                <a:latin typeface="Arial" charset="0"/>
              </a:rPr>
              <a:t>Уголовный кодекс </a:t>
            </a:r>
            <a:br>
              <a:rPr lang="ru-RU" altLang="ru-RU" sz="2800" b="1" smtClean="0">
                <a:solidFill>
                  <a:srgbClr val="7F7F7F"/>
                </a:solidFill>
                <a:latin typeface="Arial" charset="0"/>
              </a:rPr>
            </a:br>
            <a:r>
              <a:rPr lang="ru-RU" altLang="ru-RU" sz="2800" b="1" smtClean="0">
                <a:solidFill>
                  <a:srgbClr val="7F7F7F"/>
                </a:solidFill>
                <a:latin typeface="Arial" charset="0"/>
              </a:rPr>
              <a:t>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24448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Объект 2"/>
          <p:cNvSpPr>
            <a:spLocks noGrp="1"/>
          </p:cNvSpPr>
          <p:nvPr>
            <p:ph idx="1"/>
          </p:nvPr>
        </p:nvSpPr>
        <p:spPr>
          <a:xfrm>
            <a:off x="376238" y="2565400"/>
            <a:ext cx="8640762" cy="3095625"/>
          </a:xfrm>
        </p:spPr>
        <p:txBody>
          <a:bodyPr/>
          <a:lstStyle/>
          <a:p>
            <a:pPr marL="361950" indent="-36195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Tahoma" pitchFamily="34" charset="0"/>
              <a:buNone/>
            </a:pPr>
            <a:r>
              <a:rPr lang="ru-RU" altLang="ru-RU" sz="1800" b="1" smtClean="0">
                <a:solidFill>
                  <a:srgbClr val="FF0000"/>
                </a:solidFill>
                <a:latin typeface="Arial" charset="0"/>
              </a:rPr>
              <a:t>2. </a:t>
            </a:r>
            <a:r>
              <a:rPr lang="ru-RU" altLang="ru-RU" sz="1800" b="1" smtClean="0">
                <a:solidFill>
                  <a:srgbClr val="000000"/>
                </a:solidFill>
                <a:latin typeface="Arial" charset="0"/>
              </a:rPr>
              <a:t>То же деяние, совершенное группой лиц по предварительному сговору, а равно с причинением значительного ущерба гражданину</a:t>
            </a:r>
          </a:p>
          <a:p>
            <a:pPr marL="361950" indent="-36195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pitchFamily="2" charset="2"/>
              <a:buChar char="§"/>
            </a:pPr>
            <a:r>
              <a:rPr lang="ru-RU" altLang="ru-RU" sz="1800" b="1" smtClean="0">
                <a:solidFill>
                  <a:srgbClr val="2C2C2C"/>
                </a:solidFill>
                <a:latin typeface="Arial" charset="0"/>
                <a:cs typeface="Arial" charset="0"/>
              </a:rPr>
              <a:t>штраф</a:t>
            </a:r>
            <a:r>
              <a:rPr lang="ru-RU" altLang="ru-RU" sz="1800" smtClean="0">
                <a:latin typeface="Arial" charset="0"/>
                <a:cs typeface="Arial" charset="0"/>
              </a:rPr>
              <a:t> в размере до </a:t>
            </a:r>
            <a:r>
              <a:rPr lang="ru-RU" altLang="ru-RU" sz="1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300000</a:t>
            </a:r>
            <a:r>
              <a:rPr lang="ru-RU" altLang="ru-RU" sz="180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800" smtClean="0">
                <a:latin typeface="Arial" charset="0"/>
                <a:cs typeface="Arial" charset="0"/>
              </a:rPr>
              <a:t>рублей или в размере заработной платы или иного дохода осужденного за период до </a:t>
            </a:r>
            <a:r>
              <a:rPr lang="ru-RU" altLang="ru-RU" sz="1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ru-RU" altLang="ru-RU" sz="180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800" smtClean="0">
                <a:latin typeface="Arial" charset="0"/>
                <a:cs typeface="Arial" charset="0"/>
              </a:rPr>
              <a:t>лет</a:t>
            </a:r>
          </a:p>
          <a:p>
            <a:pPr marL="361950" indent="-36195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pitchFamily="2" charset="2"/>
              <a:buChar char="§"/>
            </a:pPr>
            <a:r>
              <a:rPr lang="ru-RU" altLang="ru-RU" sz="1800" b="1" smtClean="0">
                <a:solidFill>
                  <a:srgbClr val="2C2C2C"/>
                </a:solidFill>
                <a:latin typeface="Arial" charset="0"/>
                <a:cs typeface="Arial" charset="0"/>
              </a:rPr>
              <a:t>обязательные работы </a:t>
            </a:r>
            <a:r>
              <a:rPr lang="ru-RU" altLang="ru-RU" sz="1800" smtClean="0">
                <a:latin typeface="Arial" charset="0"/>
                <a:cs typeface="Arial" charset="0"/>
              </a:rPr>
              <a:t>на срок до </a:t>
            </a:r>
            <a:r>
              <a:rPr lang="ru-RU" altLang="ru-RU" sz="1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480</a:t>
            </a:r>
            <a:r>
              <a:rPr lang="ru-RU" altLang="ru-RU" sz="180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800" smtClean="0">
                <a:latin typeface="Arial" charset="0"/>
                <a:cs typeface="Arial" charset="0"/>
              </a:rPr>
              <a:t>часов</a:t>
            </a:r>
          </a:p>
          <a:p>
            <a:pPr marL="361950" indent="-36195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pitchFamily="2" charset="2"/>
              <a:buChar char="§"/>
            </a:pPr>
            <a:r>
              <a:rPr lang="ru-RU" altLang="ru-RU" sz="1800" b="1" smtClean="0">
                <a:solidFill>
                  <a:srgbClr val="2C2C2C"/>
                </a:solidFill>
                <a:latin typeface="Arial" charset="0"/>
                <a:cs typeface="Arial" charset="0"/>
              </a:rPr>
              <a:t>исправительные работы </a:t>
            </a:r>
            <a:r>
              <a:rPr lang="ru-RU" altLang="ru-RU" sz="1800" smtClean="0">
                <a:latin typeface="Arial" charset="0"/>
                <a:cs typeface="Arial" charset="0"/>
              </a:rPr>
              <a:t>на срок до </a:t>
            </a:r>
            <a:r>
              <a:rPr lang="ru-RU" altLang="ru-RU" sz="1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ru-RU" altLang="ru-RU" sz="180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800" smtClean="0">
                <a:latin typeface="Arial" charset="0"/>
                <a:cs typeface="Arial" charset="0"/>
              </a:rPr>
              <a:t>лет</a:t>
            </a:r>
          </a:p>
          <a:p>
            <a:pPr marL="361950" indent="-36195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pitchFamily="2" charset="2"/>
              <a:buChar char="§"/>
            </a:pPr>
            <a:r>
              <a:rPr lang="ru-RU" altLang="ru-RU" sz="1800" b="1" smtClean="0">
                <a:solidFill>
                  <a:srgbClr val="2C2C2C"/>
                </a:solidFill>
                <a:latin typeface="Arial" charset="0"/>
                <a:cs typeface="Arial" charset="0"/>
              </a:rPr>
              <a:t>принудительные работы </a:t>
            </a:r>
            <a:r>
              <a:rPr lang="ru-RU" altLang="ru-RU" sz="1800" smtClean="0">
                <a:latin typeface="Arial" charset="0"/>
                <a:cs typeface="Arial" charset="0"/>
              </a:rPr>
              <a:t>на срок до </a:t>
            </a:r>
            <a:r>
              <a:rPr lang="ru-RU" altLang="ru-RU" sz="1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5</a:t>
            </a:r>
            <a:r>
              <a:rPr lang="ru-RU" altLang="ru-RU" sz="180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800" smtClean="0">
                <a:latin typeface="Arial" charset="0"/>
                <a:cs typeface="Arial" charset="0"/>
              </a:rPr>
              <a:t>лет </a:t>
            </a:r>
            <a:r>
              <a:rPr lang="ru-RU" altLang="ru-RU" sz="1800" b="1" smtClean="0">
                <a:solidFill>
                  <a:srgbClr val="2C2C2C"/>
                </a:solidFill>
                <a:latin typeface="Arial" charset="0"/>
                <a:cs typeface="Arial" charset="0"/>
              </a:rPr>
              <a:t>с ограничением свободы</a:t>
            </a:r>
            <a:r>
              <a:rPr lang="ru-RU" altLang="ru-RU" sz="1800" smtClean="0">
                <a:latin typeface="Arial" charset="0"/>
                <a:cs typeface="Arial" charset="0"/>
              </a:rPr>
              <a:t> на срок до </a:t>
            </a:r>
            <a:r>
              <a:rPr lang="ru-RU" altLang="ru-RU" sz="1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r>
              <a:rPr lang="ru-RU" altLang="ru-RU" sz="1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800" smtClean="0">
                <a:latin typeface="Arial" charset="0"/>
                <a:cs typeface="Arial" charset="0"/>
              </a:rPr>
              <a:t>года или без такового</a:t>
            </a:r>
          </a:p>
          <a:p>
            <a:pPr marL="361950" indent="-36195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pitchFamily="2" charset="2"/>
              <a:buChar char="§"/>
            </a:pPr>
            <a:r>
              <a:rPr lang="ru-RU" altLang="ru-RU" sz="1800" b="1" smtClean="0">
                <a:solidFill>
                  <a:srgbClr val="2C2C2C"/>
                </a:solidFill>
                <a:latin typeface="Arial" charset="0"/>
                <a:cs typeface="Arial" charset="0"/>
              </a:rPr>
              <a:t>лишение свободы </a:t>
            </a:r>
            <a:r>
              <a:rPr lang="ru-RU" altLang="ru-RU" sz="1800" smtClean="0">
                <a:latin typeface="Arial" charset="0"/>
                <a:cs typeface="Arial" charset="0"/>
              </a:rPr>
              <a:t>на срок до </a:t>
            </a:r>
            <a:r>
              <a:rPr lang="ru-RU" altLang="ru-RU" sz="1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4</a:t>
            </a:r>
            <a:r>
              <a:rPr lang="ru-RU" altLang="ru-RU" sz="180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800" smtClean="0">
                <a:latin typeface="Arial" charset="0"/>
                <a:cs typeface="Arial" charset="0"/>
              </a:rPr>
              <a:t>лет </a:t>
            </a:r>
            <a:r>
              <a:rPr lang="ru-RU" altLang="ru-RU" sz="1800" b="1" smtClean="0">
                <a:solidFill>
                  <a:srgbClr val="2C2C2C"/>
                </a:solidFill>
                <a:latin typeface="Arial" charset="0"/>
                <a:cs typeface="Arial" charset="0"/>
              </a:rPr>
              <a:t>с ограничением свободы </a:t>
            </a:r>
            <a:r>
              <a:rPr lang="ru-RU" altLang="ru-RU" sz="1800" smtClean="0">
                <a:latin typeface="Arial" charset="0"/>
                <a:cs typeface="Arial" charset="0"/>
              </a:rPr>
              <a:t>на срок до </a:t>
            </a:r>
            <a:r>
              <a:rPr lang="ru-RU" altLang="ru-RU" sz="1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r>
              <a:rPr lang="ru-RU" altLang="ru-RU" sz="1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800" smtClean="0">
                <a:latin typeface="Arial" charset="0"/>
                <a:cs typeface="Arial" charset="0"/>
              </a:rPr>
              <a:t>года или без такового</a:t>
            </a:r>
            <a:endParaRPr lang="ru-RU" altLang="ru-RU" sz="1800" smtClean="0">
              <a:latin typeface="Arial" charset="0"/>
            </a:endParaRPr>
          </a:p>
        </p:txBody>
      </p:sp>
      <p:sp>
        <p:nvSpPr>
          <p:cNvPr id="268291" name="TextBox 4"/>
          <p:cNvSpPr txBox="1">
            <a:spLocks noChangeArrowheads="1"/>
          </p:cNvSpPr>
          <p:nvPr/>
        </p:nvSpPr>
        <p:spPr bwMode="auto">
          <a:xfrm>
            <a:off x="179388" y="401638"/>
            <a:ext cx="885666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2200" b="1">
                <a:solidFill>
                  <a:srgbClr val="7F7F7F"/>
                </a:solidFill>
                <a:latin typeface="Arial" charset="0"/>
              </a:rPr>
              <a:t>Статья 159.6.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b="1">
                <a:solidFill>
                  <a:srgbClr val="7F7F7F"/>
                </a:solidFill>
                <a:latin typeface="Arial" charset="0"/>
              </a:rPr>
              <a:t>Мошенничество в сфере компьютерной информации</a:t>
            </a:r>
            <a:endParaRPr lang="ru-RU" altLang="ru-RU" sz="2200">
              <a:solidFill>
                <a:srgbClr val="7F7F7F"/>
              </a:solidFill>
            </a:endParaRPr>
          </a:p>
        </p:txBody>
      </p:sp>
      <p:sp>
        <p:nvSpPr>
          <p:cNvPr id="268292" name="TextBox 3"/>
          <p:cNvSpPr txBox="1">
            <a:spLocks noChangeArrowheads="1"/>
          </p:cNvSpPr>
          <p:nvPr/>
        </p:nvSpPr>
        <p:spPr bwMode="auto">
          <a:xfrm>
            <a:off x="4140200" y="6448425"/>
            <a:ext cx="4824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i="1">
                <a:solidFill>
                  <a:srgbClr val="595959"/>
                </a:solidFill>
                <a:latin typeface="Arial" charset="0"/>
              </a:rPr>
              <a:t>в редакции от 29.11.2012 № 207-ФЗ</a:t>
            </a:r>
          </a:p>
        </p:txBody>
      </p:sp>
    </p:spTree>
    <p:extLst>
      <p:ext uri="{BB962C8B-B14F-4D97-AF65-F5344CB8AC3E}">
        <p14:creationId xmlns:p14="http://schemas.microsoft.com/office/powerpoint/2010/main" val="24472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Объект 2"/>
          <p:cNvSpPr>
            <a:spLocks noGrp="1"/>
          </p:cNvSpPr>
          <p:nvPr>
            <p:ph idx="1"/>
          </p:nvPr>
        </p:nvSpPr>
        <p:spPr>
          <a:xfrm>
            <a:off x="341313" y="2420938"/>
            <a:ext cx="8640762" cy="3095625"/>
          </a:xfrm>
        </p:spPr>
        <p:txBody>
          <a:bodyPr/>
          <a:lstStyle/>
          <a:p>
            <a:pPr marL="361950" indent="-36195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Tahoma" pitchFamily="34" charset="0"/>
              <a:buNone/>
            </a:pPr>
            <a:r>
              <a:rPr lang="ru-RU" altLang="ru-RU" sz="1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3.</a:t>
            </a:r>
            <a:r>
              <a:rPr lang="ru-RU" altLang="ru-RU" sz="1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Деяния, предусмотренные частями первой или второй настоящей статьи, совершенные лицом с использованием своего служебного положения, а равно в крупном размере</a:t>
            </a:r>
          </a:p>
          <a:p>
            <a:pPr marL="361950" indent="-36195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ru-RU" altLang="ru-RU" sz="1800" b="1" smtClean="0">
                <a:solidFill>
                  <a:srgbClr val="2C2C2C"/>
                </a:solidFill>
                <a:latin typeface="Arial" charset="0"/>
                <a:cs typeface="Arial" charset="0"/>
              </a:rPr>
              <a:t>штраф</a:t>
            </a:r>
            <a:r>
              <a:rPr lang="ru-RU" altLang="ru-RU" sz="1800" smtClean="0">
                <a:solidFill>
                  <a:srgbClr val="2C2C2C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800" smtClean="0">
                <a:latin typeface="Arial" charset="0"/>
                <a:cs typeface="Arial" charset="0"/>
              </a:rPr>
              <a:t>в размере от </a:t>
            </a:r>
            <a:r>
              <a:rPr lang="ru-RU" altLang="ru-RU" sz="1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100000</a:t>
            </a:r>
            <a:r>
              <a:rPr lang="ru-RU" altLang="ru-RU" sz="180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800" smtClean="0">
                <a:latin typeface="Arial" charset="0"/>
                <a:cs typeface="Arial" charset="0"/>
              </a:rPr>
              <a:t>до </a:t>
            </a:r>
            <a:r>
              <a:rPr lang="ru-RU" altLang="ru-RU" sz="1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500000</a:t>
            </a:r>
            <a:r>
              <a:rPr lang="ru-RU" altLang="ru-RU" sz="1800" smtClean="0">
                <a:latin typeface="Arial" charset="0"/>
                <a:cs typeface="Arial" charset="0"/>
              </a:rPr>
              <a:t> рублей или в размере заработной платы или иного дохода осужденного за период от</a:t>
            </a:r>
            <a:r>
              <a:rPr lang="ru-RU" altLang="ru-RU" sz="180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r>
              <a:rPr lang="ru-RU" altLang="ru-RU" sz="180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800" smtClean="0">
                <a:latin typeface="Arial" charset="0"/>
                <a:cs typeface="Arial" charset="0"/>
              </a:rPr>
              <a:t>года до</a:t>
            </a:r>
            <a:r>
              <a:rPr lang="ru-RU" altLang="ru-RU" sz="180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3</a:t>
            </a:r>
            <a:r>
              <a:rPr lang="ru-RU" altLang="ru-RU" sz="180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800" smtClean="0">
                <a:latin typeface="Arial" charset="0"/>
                <a:cs typeface="Arial" charset="0"/>
              </a:rPr>
              <a:t>лет</a:t>
            </a:r>
          </a:p>
          <a:p>
            <a:pPr marL="361950" indent="-36195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ru-RU" altLang="ru-RU" sz="1800" b="1" smtClean="0">
                <a:solidFill>
                  <a:srgbClr val="2C2C2C"/>
                </a:solidFill>
                <a:latin typeface="Arial" charset="0"/>
                <a:cs typeface="Arial" charset="0"/>
              </a:rPr>
              <a:t>принудительные работы </a:t>
            </a:r>
            <a:r>
              <a:rPr lang="ru-RU" altLang="ru-RU" sz="1800" smtClean="0">
                <a:latin typeface="Arial" charset="0"/>
                <a:cs typeface="Arial" charset="0"/>
              </a:rPr>
              <a:t>на срок до </a:t>
            </a:r>
            <a:r>
              <a:rPr lang="ru-RU" altLang="ru-RU" sz="1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5</a:t>
            </a:r>
            <a:r>
              <a:rPr lang="ru-RU" altLang="ru-RU" sz="1800" smtClean="0">
                <a:latin typeface="Arial" charset="0"/>
                <a:cs typeface="Arial" charset="0"/>
              </a:rPr>
              <a:t> лет </a:t>
            </a:r>
            <a:r>
              <a:rPr lang="ru-RU" altLang="ru-RU" sz="1800" b="1" smtClean="0">
                <a:solidFill>
                  <a:srgbClr val="2C2C2C"/>
                </a:solidFill>
                <a:latin typeface="Arial" charset="0"/>
                <a:cs typeface="Arial" charset="0"/>
              </a:rPr>
              <a:t>с ограничением свободы </a:t>
            </a:r>
            <a:r>
              <a:rPr lang="ru-RU" altLang="ru-RU" sz="1800" smtClean="0">
                <a:latin typeface="Arial" charset="0"/>
                <a:cs typeface="Arial" charset="0"/>
              </a:rPr>
              <a:t>на срок до </a:t>
            </a:r>
            <a:r>
              <a:rPr lang="ru-RU" altLang="ru-RU" sz="1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ru-RU" altLang="ru-RU" sz="1800" smtClean="0">
                <a:latin typeface="Arial" charset="0"/>
                <a:cs typeface="Arial" charset="0"/>
              </a:rPr>
              <a:t> лет или без такового</a:t>
            </a:r>
          </a:p>
          <a:p>
            <a:pPr marL="361950" indent="-36195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ru-RU" altLang="ru-RU" sz="1800" b="1" smtClean="0">
                <a:solidFill>
                  <a:srgbClr val="2C2C2C"/>
                </a:solidFill>
                <a:latin typeface="Arial" charset="0"/>
                <a:cs typeface="Arial" charset="0"/>
              </a:rPr>
              <a:t>лишение свободы </a:t>
            </a:r>
            <a:r>
              <a:rPr lang="ru-RU" altLang="ru-RU" sz="1800" smtClean="0">
                <a:latin typeface="Arial" charset="0"/>
                <a:cs typeface="Arial" charset="0"/>
              </a:rPr>
              <a:t>на срок до </a:t>
            </a:r>
            <a:r>
              <a:rPr lang="ru-RU" altLang="ru-RU" sz="1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5</a:t>
            </a:r>
            <a:r>
              <a:rPr lang="ru-RU" altLang="ru-RU" sz="1800" smtClean="0">
                <a:latin typeface="Arial" charset="0"/>
                <a:cs typeface="Arial" charset="0"/>
              </a:rPr>
              <a:t> лет </a:t>
            </a:r>
            <a:r>
              <a:rPr lang="ru-RU" altLang="ru-RU" sz="1800" b="1" smtClean="0">
                <a:solidFill>
                  <a:srgbClr val="2C2C2C"/>
                </a:solidFill>
                <a:latin typeface="Arial" charset="0"/>
                <a:cs typeface="Arial" charset="0"/>
              </a:rPr>
              <a:t>со штрафом </a:t>
            </a:r>
            <a:r>
              <a:rPr lang="ru-RU" altLang="ru-RU" sz="1800" smtClean="0">
                <a:latin typeface="Arial" charset="0"/>
                <a:cs typeface="Arial" charset="0"/>
              </a:rPr>
              <a:t>в размере до </a:t>
            </a:r>
            <a:r>
              <a:rPr lang="ru-RU" altLang="ru-RU" sz="1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80000</a:t>
            </a:r>
            <a:r>
              <a:rPr lang="ru-RU" altLang="ru-RU" sz="180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800" smtClean="0">
                <a:latin typeface="Arial" charset="0"/>
                <a:cs typeface="Arial" charset="0"/>
              </a:rPr>
              <a:t>рублей или в размере заработной платы или иного дохода осужденного за период до </a:t>
            </a:r>
            <a:r>
              <a:rPr lang="ru-RU" altLang="ru-RU" sz="1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6</a:t>
            </a:r>
            <a:r>
              <a:rPr lang="ru-RU" altLang="ru-RU" sz="1800" smtClean="0">
                <a:latin typeface="Arial" charset="0"/>
                <a:cs typeface="Arial" charset="0"/>
              </a:rPr>
              <a:t> месяцев либо без такового и </a:t>
            </a:r>
            <a:r>
              <a:rPr lang="ru-RU" altLang="ru-RU" sz="1800" b="1" smtClean="0">
                <a:solidFill>
                  <a:srgbClr val="2C2C2C"/>
                </a:solidFill>
                <a:latin typeface="Arial" charset="0"/>
                <a:cs typeface="Arial" charset="0"/>
              </a:rPr>
              <a:t>с ограничением свободы </a:t>
            </a:r>
            <a:r>
              <a:rPr lang="ru-RU" altLang="ru-RU" sz="1800" smtClean="0">
                <a:latin typeface="Arial" charset="0"/>
                <a:cs typeface="Arial" charset="0"/>
              </a:rPr>
              <a:t>на срок до </a:t>
            </a:r>
            <a:r>
              <a:rPr lang="ru-RU" altLang="ru-RU" sz="1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1,5</a:t>
            </a:r>
            <a:r>
              <a:rPr lang="ru-RU" altLang="ru-RU" sz="1800" smtClean="0">
                <a:latin typeface="Arial" charset="0"/>
                <a:cs typeface="Arial" charset="0"/>
              </a:rPr>
              <a:t> лет либо без такового</a:t>
            </a:r>
          </a:p>
        </p:txBody>
      </p:sp>
      <p:sp>
        <p:nvSpPr>
          <p:cNvPr id="269315" name="TextBox 3"/>
          <p:cNvSpPr txBox="1">
            <a:spLocks noChangeArrowheads="1"/>
          </p:cNvSpPr>
          <p:nvPr/>
        </p:nvSpPr>
        <p:spPr bwMode="auto">
          <a:xfrm>
            <a:off x="4140200" y="6448425"/>
            <a:ext cx="48244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i="1">
                <a:solidFill>
                  <a:srgbClr val="595959"/>
                </a:solidFill>
                <a:latin typeface="Arial" charset="0"/>
              </a:rPr>
              <a:t>от 29.11.2012 № 207-ФЗ</a:t>
            </a:r>
          </a:p>
        </p:txBody>
      </p:sp>
      <p:sp>
        <p:nvSpPr>
          <p:cNvPr id="269316" name="TextBox 4"/>
          <p:cNvSpPr txBox="1">
            <a:spLocks noChangeArrowheads="1"/>
          </p:cNvSpPr>
          <p:nvPr/>
        </p:nvSpPr>
        <p:spPr bwMode="auto">
          <a:xfrm>
            <a:off x="179388" y="260350"/>
            <a:ext cx="896461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2200" b="1">
                <a:solidFill>
                  <a:srgbClr val="7F7F7F"/>
                </a:solidFill>
                <a:latin typeface="Arial" charset="0"/>
              </a:rPr>
              <a:t>Статья 159.6.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b="1">
                <a:solidFill>
                  <a:srgbClr val="7F7F7F"/>
                </a:solidFill>
                <a:latin typeface="Arial" charset="0"/>
              </a:rPr>
              <a:t>Мошенничество в сфере компьютерной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415834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Объект 2"/>
          <p:cNvSpPr>
            <a:spLocks noGrp="1"/>
          </p:cNvSpPr>
          <p:nvPr>
            <p:ph idx="1"/>
          </p:nvPr>
        </p:nvSpPr>
        <p:spPr>
          <a:xfrm>
            <a:off x="323850" y="2852738"/>
            <a:ext cx="8640763" cy="1944687"/>
          </a:xfrm>
        </p:spPr>
        <p:txBody>
          <a:bodyPr/>
          <a:lstStyle/>
          <a:p>
            <a:pPr marL="361950" indent="-36195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Tahoma" pitchFamily="34" charset="0"/>
              <a:buNone/>
            </a:pPr>
            <a:r>
              <a:rPr lang="ru-RU" altLang="ru-RU" sz="1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4.</a:t>
            </a:r>
            <a:r>
              <a:rPr lang="ru-RU" altLang="ru-RU" sz="1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Деяния, предусмотренные частями первой, второй или третьей настоящей статьи, совершенные организованной группой либо в особо крупном размере</a:t>
            </a:r>
          </a:p>
          <a:p>
            <a:pPr marL="361950" indent="-36195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pitchFamily="2" charset="2"/>
              <a:buChar char="§"/>
            </a:pPr>
            <a:r>
              <a:rPr lang="ru-RU" altLang="ru-RU" sz="1800" b="1" smtClean="0">
                <a:solidFill>
                  <a:srgbClr val="2C2C2C"/>
                </a:solidFill>
                <a:latin typeface="Arial" charset="0"/>
                <a:cs typeface="Arial" charset="0"/>
              </a:rPr>
              <a:t>лишение свободы </a:t>
            </a:r>
            <a:r>
              <a:rPr lang="ru-RU" altLang="ru-RU" sz="1800" smtClean="0">
                <a:latin typeface="Arial" charset="0"/>
                <a:cs typeface="Arial" charset="0"/>
              </a:rPr>
              <a:t>на срок до </a:t>
            </a:r>
            <a:r>
              <a:rPr lang="ru-RU" altLang="ru-RU" sz="1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10</a:t>
            </a:r>
            <a:r>
              <a:rPr lang="ru-RU" altLang="ru-RU" sz="180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800" smtClean="0">
                <a:latin typeface="Arial" charset="0"/>
                <a:cs typeface="Arial" charset="0"/>
              </a:rPr>
              <a:t>лет </a:t>
            </a:r>
            <a:r>
              <a:rPr lang="ru-RU" altLang="ru-RU" sz="1800" b="1" smtClean="0">
                <a:solidFill>
                  <a:srgbClr val="2C2C2C"/>
                </a:solidFill>
                <a:latin typeface="Arial" charset="0"/>
                <a:cs typeface="Arial" charset="0"/>
              </a:rPr>
              <a:t>со штрафом </a:t>
            </a:r>
            <a:r>
              <a:rPr lang="ru-RU" altLang="ru-RU" sz="1800" smtClean="0">
                <a:latin typeface="Arial" charset="0"/>
                <a:cs typeface="Arial" charset="0"/>
              </a:rPr>
              <a:t>в размере до </a:t>
            </a:r>
            <a:r>
              <a:rPr lang="ru-RU" altLang="ru-RU" sz="1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одного миллиона рублей</a:t>
            </a:r>
            <a:r>
              <a:rPr lang="ru-RU" altLang="ru-RU" sz="1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800" smtClean="0">
                <a:latin typeface="Arial" charset="0"/>
                <a:cs typeface="Arial" charset="0"/>
              </a:rPr>
              <a:t>или в размере заработной платы или иного дохода осужденного за период до </a:t>
            </a:r>
            <a:r>
              <a:rPr lang="ru-RU" altLang="ru-RU" sz="1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3</a:t>
            </a:r>
            <a:r>
              <a:rPr lang="ru-RU" altLang="ru-RU" sz="1800" smtClean="0">
                <a:latin typeface="Arial" charset="0"/>
                <a:cs typeface="Arial" charset="0"/>
              </a:rPr>
              <a:t> лет либо без такового и </a:t>
            </a:r>
            <a:r>
              <a:rPr lang="ru-RU" altLang="ru-RU" sz="1800" b="1" smtClean="0">
                <a:solidFill>
                  <a:srgbClr val="2C2C2C"/>
                </a:solidFill>
                <a:latin typeface="Arial" charset="0"/>
                <a:cs typeface="Arial" charset="0"/>
              </a:rPr>
              <a:t>с ограничением свободы</a:t>
            </a:r>
            <a:r>
              <a:rPr lang="ru-RU" altLang="ru-RU" sz="1800" smtClean="0">
                <a:latin typeface="Arial" charset="0"/>
                <a:cs typeface="Arial" charset="0"/>
              </a:rPr>
              <a:t> на срок до </a:t>
            </a:r>
            <a:r>
              <a:rPr lang="ru-RU" altLang="ru-RU" sz="1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ru-RU" altLang="ru-RU" sz="1800" smtClean="0">
                <a:latin typeface="Arial" charset="0"/>
                <a:cs typeface="Arial" charset="0"/>
              </a:rPr>
              <a:t> лет либо без такового</a:t>
            </a:r>
            <a:endParaRPr lang="ru-RU" altLang="ru-RU" sz="1800" smtClean="0"/>
          </a:p>
        </p:txBody>
      </p:sp>
      <p:sp>
        <p:nvSpPr>
          <p:cNvPr id="270339" name="TextBox 3"/>
          <p:cNvSpPr txBox="1">
            <a:spLocks noChangeArrowheads="1"/>
          </p:cNvSpPr>
          <p:nvPr/>
        </p:nvSpPr>
        <p:spPr bwMode="auto">
          <a:xfrm>
            <a:off x="3995738" y="6453188"/>
            <a:ext cx="48244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i="1">
                <a:solidFill>
                  <a:srgbClr val="595959"/>
                </a:solidFill>
                <a:latin typeface="Arial" charset="0"/>
              </a:rPr>
              <a:t>от 29.11.2012 № 207-ФЗ</a:t>
            </a:r>
          </a:p>
        </p:txBody>
      </p:sp>
      <p:sp>
        <p:nvSpPr>
          <p:cNvPr id="270340" name="TextBox 4"/>
          <p:cNvSpPr txBox="1">
            <a:spLocks noChangeArrowheads="1"/>
          </p:cNvSpPr>
          <p:nvPr/>
        </p:nvSpPr>
        <p:spPr bwMode="auto">
          <a:xfrm>
            <a:off x="179388" y="433388"/>
            <a:ext cx="842486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2200" b="1">
                <a:solidFill>
                  <a:srgbClr val="7F7F7F"/>
                </a:solidFill>
                <a:latin typeface="Arial" charset="0"/>
              </a:rPr>
              <a:t>Статья 159.6.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b="1">
                <a:solidFill>
                  <a:srgbClr val="7F7F7F"/>
                </a:solidFill>
                <a:latin typeface="Arial" charset="0"/>
              </a:rPr>
              <a:t>Мошенничество в сфере компьютерной информации</a:t>
            </a:r>
            <a:endParaRPr lang="ru-RU" altLang="ru-RU" sz="22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4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7975" y="3068638"/>
            <a:ext cx="8651875" cy="2840037"/>
          </a:xfrm>
        </p:spPr>
        <p:txBody>
          <a:bodyPr/>
          <a:lstStyle/>
          <a:p>
            <a:pPr marL="447675" indent="-447675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itchFamily="2" charset="2"/>
              <a:buAutoNum type="arabicPeriod"/>
            </a:pPr>
            <a:r>
              <a:rPr lang="ru-RU" altLang="ru-RU" sz="1800" b="1" smtClean="0"/>
              <a:t>Неправомерный доступ к охраняемой законом компьютерной информации, если это деяние повлекло уничтожение, блокирование, модификацию либо копирование компьютерной информации:</a:t>
            </a:r>
          </a:p>
          <a:p>
            <a:pPr marL="738188" lvl="1" indent="-28575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</a:pPr>
            <a:r>
              <a:rPr lang="ru-RU" altLang="ru-RU" sz="1800" b="1" smtClean="0">
                <a:solidFill>
                  <a:schemeClr val="tx2"/>
                </a:solidFill>
              </a:rPr>
              <a:t>штраф</a:t>
            </a:r>
            <a:r>
              <a:rPr lang="ru-RU" altLang="ru-RU" sz="1800" smtClean="0"/>
              <a:t> до </a:t>
            </a:r>
            <a:r>
              <a:rPr lang="ru-RU" altLang="ru-RU" sz="1800" b="1" smtClean="0">
                <a:solidFill>
                  <a:srgbClr val="FF0000"/>
                </a:solidFill>
              </a:rPr>
              <a:t>200 000</a:t>
            </a:r>
            <a:r>
              <a:rPr lang="ru-RU" altLang="ru-RU" sz="1800" smtClean="0"/>
              <a:t> рублей </a:t>
            </a:r>
            <a:r>
              <a:rPr lang="ru-RU" altLang="ru-RU" sz="1800" smtClean="0">
                <a:solidFill>
                  <a:schemeClr val="tx2"/>
                </a:solidFill>
              </a:rPr>
              <a:t>или</a:t>
            </a:r>
            <a:r>
              <a:rPr lang="ru-RU" altLang="ru-RU" sz="1800" smtClean="0"/>
              <a:t> в размере заработной платы или иного дохода осужденного за период до </a:t>
            </a:r>
            <a:r>
              <a:rPr lang="ru-RU" altLang="ru-RU" sz="1800" b="1" smtClean="0">
                <a:solidFill>
                  <a:srgbClr val="FF0000"/>
                </a:solidFill>
              </a:rPr>
              <a:t>18</a:t>
            </a:r>
            <a:r>
              <a:rPr lang="ru-RU" altLang="ru-RU" sz="1800" smtClean="0"/>
              <a:t> месяцев, </a:t>
            </a:r>
          </a:p>
          <a:p>
            <a:pPr marL="738188" lvl="1" indent="-28575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</a:pPr>
            <a:r>
              <a:rPr lang="ru-RU" altLang="ru-RU" sz="1800" smtClean="0">
                <a:solidFill>
                  <a:schemeClr val="tx2"/>
                </a:solidFill>
              </a:rPr>
              <a:t>либо</a:t>
            </a:r>
            <a:r>
              <a:rPr lang="ru-RU" altLang="ru-RU" sz="1800" smtClean="0"/>
              <a:t> </a:t>
            </a:r>
            <a:r>
              <a:rPr lang="ru-RU" altLang="ru-RU" sz="1800" b="1" smtClean="0"/>
              <a:t>исправительные работы</a:t>
            </a:r>
            <a:r>
              <a:rPr lang="ru-RU" altLang="ru-RU" sz="1800" smtClean="0"/>
              <a:t> на срок до </a:t>
            </a:r>
            <a:r>
              <a:rPr lang="ru-RU" altLang="ru-RU" sz="1800" b="1" smtClean="0">
                <a:solidFill>
                  <a:srgbClr val="FF0000"/>
                </a:solidFill>
              </a:rPr>
              <a:t>1 </a:t>
            </a:r>
            <a:r>
              <a:rPr lang="ru-RU" altLang="ru-RU" sz="1800" smtClean="0"/>
              <a:t>года </a:t>
            </a:r>
          </a:p>
          <a:p>
            <a:pPr marL="738188" lvl="1" indent="-28575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</a:pPr>
            <a:r>
              <a:rPr lang="ru-RU" altLang="ru-RU" sz="1800" smtClean="0">
                <a:solidFill>
                  <a:schemeClr val="tx2"/>
                </a:solidFill>
              </a:rPr>
              <a:t>либо</a:t>
            </a:r>
            <a:r>
              <a:rPr lang="ru-RU" altLang="ru-RU" sz="1800" smtClean="0"/>
              <a:t> </a:t>
            </a:r>
            <a:r>
              <a:rPr lang="ru-RU" altLang="ru-RU" sz="1800" b="1" smtClean="0"/>
              <a:t>ограничение свободы</a:t>
            </a:r>
            <a:r>
              <a:rPr lang="ru-RU" altLang="ru-RU" sz="1800" smtClean="0"/>
              <a:t> на срок до </a:t>
            </a:r>
            <a:r>
              <a:rPr lang="ru-RU" altLang="ru-RU" sz="1800" b="1" smtClean="0">
                <a:solidFill>
                  <a:srgbClr val="FF0000"/>
                </a:solidFill>
              </a:rPr>
              <a:t>2</a:t>
            </a:r>
            <a:r>
              <a:rPr lang="ru-RU" altLang="ru-RU" sz="1800" smtClean="0"/>
              <a:t> лет</a:t>
            </a:r>
          </a:p>
          <a:p>
            <a:pPr marL="738188" lvl="1" indent="-28575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</a:pPr>
            <a:r>
              <a:rPr lang="ru-RU" altLang="ru-RU" sz="1800" smtClean="0">
                <a:solidFill>
                  <a:schemeClr val="tx2"/>
                </a:solidFill>
              </a:rPr>
              <a:t>либо</a:t>
            </a:r>
            <a:r>
              <a:rPr lang="ru-RU" altLang="ru-RU" sz="1800" smtClean="0"/>
              <a:t> </a:t>
            </a:r>
            <a:r>
              <a:rPr lang="ru-RU" altLang="ru-RU" sz="1800" b="1" smtClean="0"/>
              <a:t>принудительные работы</a:t>
            </a:r>
            <a:r>
              <a:rPr lang="ru-RU" altLang="ru-RU" sz="1800" smtClean="0"/>
              <a:t> на срок до </a:t>
            </a:r>
            <a:r>
              <a:rPr lang="ru-RU" altLang="ru-RU" sz="1800" b="1" smtClean="0">
                <a:solidFill>
                  <a:srgbClr val="FF0000"/>
                </a:solidFill>
              </a:rPr>
              <a:t>2 </a:t>
            </a:r>
            <a:r>
              <a:rPr lang="ru-RU" altLang="ru-RU" sz="1800" smtClean="0"/>
              <a:t>лет </a:t>
            </a:r>
          </a:p>
          <a:p>
            <a:pPr marL="738188" lvl="1" indent="-28575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</a:pPr>
            <a:r>
              <a:rPr lang="ru-RU" altLang="ru-RU" sz="1800" smtClean="0">
                <a:solidFill>
                  <a:schemeClr val="tx2"/>
                </a:solidFill>
              </a:rPr>
              <a:t>либо</a:t>
            </a:r>
            <a:r>
              <a:rPr lang="ru-RU" altLang="ru-RU" sz="1800" smtClean="0"/>
              <a:t> </a:t>
            </a:r>
            <a:r>
              <a:rPr lang="ru-RU" altLang="ru-RU" sz="1800" b="1" smtClean="0"/>
              <a:t>лишение свободы</a:t>
            </a:r>
            <a:r>
              <a:rPr lang="ru-RU" altLang="ru-RU" sz="1800" smtClean="0"/>
              <a:t> на срок до </a:t>
            </a:r>
            <a:r>
              <a:rPr lang="ru-RU" altLang="ru-RU" sz="1800" b="1" smtClean="0">
                <a:solidFill>
                  <a:srgbClr val="FF0000"/>
                </a:solidFill>
              </a:rPr>
              <a:t>2</a:t>
            </a:r>
            <a:r>
              <a:rPr lang="ru-RU" altLang="ru-RU" sz="1800" smtClean="0"/>
              <a:t> лет</a:t>
            </a:r>
          </a:p>
        </p:txBody>
      </p:sp>
      <p:sp>
        <p:nvSpPr>
          <p:cNvPr id="274435" name="Rectangle 3"/>
          <p:cNvSpPr>
            <a:spLocks noChangeArrowheads="1"/>
          </p:cNvSpPr>
          <p:nvPr/>
        </p:nvSpPr>
        <p:spPr bwMode="auto">
          <a:xfrm>
            <a:off x="7105650" y="6456363"/>
            <a:ext cx="18986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i="1">
                <a:solidFill>
                  <a:srgbClr val="000000"/>
                </a:solidFill>
                <a:latin typeface="Arial" charset="0"/>
              </a:rPr>
              <a:t>№ 63-ФЗ</a:t>
            </a:r>
            <a:r>
              <a:rPr lang="ru-RU" altLang="ru-RU" sz="1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200" i="1">
                <a:solidFill>
                  <a:srgbClr val="000000"/>
                </a:solidFill>
                <a:latin typeface="Arial" charset="0"/>
              </a:rPr>
              <a:t>от 13.06.1996</a:t>
            </a:r>
            <a:endParaRPr lang="ru-RU" altLang="ru-RU" sz="19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284163" y="2106613"/>
            <a:ext cx="8713787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8" tIns="47889" rIns="95778" bIns="47889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3750D"/>
              </a:buClr>
              <a:buSzPct val="150000"/>
            </a:pPr>
            <a:r>
              <a:rPr lang="ru-RU" altLang="ru-RU" b="1">
                <a:solidFill>
                  <a:srgbClr val="FF0000"/>
                </a:solidFill>
                <a:latin typeface="Arial" charset="0"/>
              </a:rPr>
              <a:t>Статья 272.</a:t>
            </a:r>
            <a:r>
              <a:rPr lang="ru-RU" altLang="ru-RU" b="1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3750D"/>
              </a:buClr>
              <a:buSzPct val="150000"/>
            </a:pPr>
            <a:r>
              <a:rPr lang="ru-RU" altLang="ru-RU" b="1">
                <a:solidFill>
                  <a:srgbClr val="0000FF"/>
                </a:solidFill>
                <a:latin typeface="Arial" charset="0"/>
              </a:rPr>
              <a:t>Неправомерный доступ к компьютерной информации.</a:t>
            </a:r>
            <a:endParaRPr lang="ru-RU" altLang="ru-RU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0119" name="Rectangle 5"/>
          <p:cNvSpPr>
            <a:spLocks noGrp="1" noChangeArrowheads="1"/>
          </p:cNvSpPr>
          <p:nvPr>
            <p:ph type="title"/>
          </p:nvPr>
        </p:nvSpPr>
        <p:spPr>
          <a:xfrm>
            <a:off x="222250" y="0"/>
            <a:ext cx="5083175" cy="1143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ru-RU" sz="2800" b="1" kern="1200" dirty="0">
                <a:solidFill>
                  <a:schemeClr val="bg1">
                    <a:lumMod val="50000"/>
                  </a:schemeClr>
                </a:solidFill>
              </a:rPr>
              <a:t>Уголовный кодекс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6923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2088" y="203200"/>
            <a:ext cx="5467350" cy="1143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altLang="ru-RU" sz="2200" b="1" smtClean="0">
                <a:solidFill>
                  <a:schemeClr val="bg2"/>
                </a:solidFill>
              </a:rPr>
              <a:t>Статья 272. </a:t>
            </a:r>
            <a:br>
              <a:rPr lang="ru-RU" altLang="ru-RU" sz="2200" b="1" smtClean="0">
                <a:solidFill>
                  <a:schemeClr val="bg2"/>
                </a:solidFill>
              </a:rPr>
            </a:br>
            <a:r>
              <a:rPr lang="ru-RU" altLang="ru-RU" sz="2200" b="1" smtClean="0">
                <a:solidFill>
                  <a:schemeClr val="bg2"/>
                </a:solidFill>
              </a:rPr>
              <a:t>Неправомерный доступ к компьютерной информации.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349500"/>
            <a:ext cx="8629650" cy="3211513"/>
          </a:xfrm>
        </p:spPr>
        <p:txBody>
          <a:bodyPr/>
          <a:lstStyle/>
          <a:p>
            <a:pPr marL="542925" indent="-542925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itchFamily="2" charset="2"/>
              <a:buAutoNum type="arabicPeriod" startAt="2"/>
            </a:pPr>
            <a:r>
              <a:rPr lang="ru-RU" altLang="ru-RU" sz="1800" b="1" smtClean="0"/>
              <a:t>То же деяние, причинившее крупный ущерб или совершенное из корыстной заинтересованности </a:t>
            </a:r>
          </a:p>
          <a:p>
            <a:pPr marL="903288" lvl="1" indent="-3683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</a:pPr>
            <a:r>
              <a:rPr lang="ru-RU" altLang="ru-RU" sz="1800" b="1" smtClean="0">
                <a:solidFill>
                  <a:schemeClr val="tx2"/>
                </a:solidFill>
              </a:rPr>
              <a:t>штраф</a:t>
            </a:r>
            <a:r>
              <a:rPr lang="ru-RU" altLang="ru-RU" sz="1800" smtClean="0"/>
              <a:t> от </a:t>
            </a:r>
            <a:r>
              <a:rPr lang="ru-RU" altLang="ru-RU" sz="1800" b="1" smtClean="0">
                <a:solidFill>
                  <a:srgbClr val="FF0000"/>
                </a:solidFill>
              </a:rPr>
              <a:t>100 000</a:t>
            </a:r>
            <a:r>
              <a:rPr lang="ru-RU" altLang="ru-RU" sz="1800" smtClean="0"/>
              <a:t> до </a:t>
            </a:r>
            <a:r>
              <a:rPr lang="ru-RU" altLang="ru-RU" sz="1800" b="1" smtClean="0">
                <a:solidFill>
                  <a:srgbClr val="FF0000"/>
                </a:solidFill>
              </a:rPr>
              <a:t>300 000</a:t>
            </a:r>
            <a:r>
              <a:rPr lang="ru-RU" altLang="ru-RU" sz="1800" smtClean="0"/>
              <a:t> рублей </a:t>
            </a:r>
            <a:r>
              <a:rPr lang="ru-RU" altLang="ru-RU" sz="1800" smtClean="0">
                <a:solidFill>
                  <a:schemeClr val="tx2"/>
                </a:solidFill>
              </a:rPr>
              <a:t>или</a:t>
            </a:r>
            <a:r>
              <a:rPr lang="ru-RU" altLang="ru-RU" sz="1800" smtClean="0"/>
              <a:t> в размере заработной платы или иного дохода осужденного за период от </a:t>
            </a:r>
            <a:r>
              <a:rPr lang="ru-RU" altLang="ru-RU" sz="1800" b="1" smtClean="0">
                <a:solidFill>
                  <a:srgbClr val="FF0000"/>
                </a:solidFill>
              </a:rPr>
              <a:t>1</a:t>
            </a:r>
            <a:r>
              <a:rPr lang="ru-RU" altLang="ru-RU" sz="1800" smtClean="0"/>
              <a:t> года до </a:t>
            </a:r>
            <a:r>
              <a:rPr lang="ru-RU" altLang="ru-RU" sz="1800" b="1" smtClean="0">
                <a:solidFill>
                  <a:srgbClr val="FF0000"/>
                </a:solidFill>
              </a:rPr>
              <a:t>2</a:t>
            </a:r>
            <a:r>
              <a:rPr lang="ru-RU" altLang="ru-RU" sz="1800" smtClean="0"/>
              <a:t> лет</a:t>
            </a:r>
          </a:p>
          <a:p>
            <a:pPr marL="903288" lvl="1" indent="-3683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</a:pPr>
            <a:r>
              <a:rPr lang="ru-RU" altLang="ru-RU" sz="1800" smtClean="0">
                <a:solidFill>
                  <a:schemeClr val="tx2"/>
                </a:solidFill>
              </a:rPr>
              <a:t>либо</a:t>
            </a:r>
            <a:r>
              <a:rPr lang="ru-RU" altLang="ru-RU" sz="1800" smtClean="0"/>
              <a:t> </a:t>
            </a:r>
            <a:r>
              <a:rPr lang="ru-RU" altLang="ru-RU" sz="1800" b="1" smtClean="0"/>
              <a:t>исправительные работы</a:t>
            </a:r>
            <a:r>
              <a:rPr lang="ru-RU" altLang="ru-RU" sz="1800" smtClean="0"/>
              <a:t> на срок от </a:t>
            </a:r>
            <a:r>
              <a:rPr lang="ru-RU" altLang="ru-RU" sz="1800" b="1" smtClean="0">
                <a:solidFill>
                  <a:srgbClr val="FF0000"/>
                </a:solidFill>
              </a:rPr>
              <a:t>1</a:t>
            </a:r>
            <a:r>
              <a:rPr lang="ru-RU" altLang="ru-RU" sz="1800" smtClean="0"/>
              <a:t> года до </a:t>
            </a:r>
            <a:r>
              <a:rPr lang="ru-RU" altLang="ru-RU" sz="1800" b="1" smtClean="0">
                <a:solidFill>
                  <a:srgbClr val="FF0000"/>
                </a:solidFill>
              </a:rPr>
              <a:t>2</a:t>
            </a:r>
            <a:r>
              <a:rPr lang="ru-RU" altLang="ru-RU" sz="1800" smtClean="0"/>
              <a:t> лет</a:t>
            </a:r>
          </a:p>
          <a:p>
            <a:pPr marL="903288" lvl="1" indent="-3683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</a:pPr>
            <a:r>
              <a:rPr lang="ru-RU" altLang="ru-RU" sz="1800" smtClean="0"/>
              <a:t>либо </a:t>
            </a:r>
            <a:r>
              <a:rPr lang="ru-RU" altLang="ru-RU" sz="1800" b="1" smtClean="0"/>
              <a:t>ограничение свободы</a:t>
            </a:r>
            <a:r>
              <a:rPr lang="ru-RU" altLang="ru-RU" sz="1800" smtClean="0"/>
              <a:t> на срок до </a:t>
            </a:r>
            <a:r>
              <a:rPr lang="ru-RU" altLang="ru-RU" sz="1800" b="1" smtClean="0">
                <a:solidFill>
                  <a:srgbClr val="FF0000"/>
                </a:solidFill>
              </a:rPr>
              <a:t>4</a:t>
            </a:r>
            <a:r>
              <a:rPr lang="ru-RU" altLang="ru-RU" sz="1800" smtClean="0"/>
              <a:t> лет </a:t>
            </a:r>
          </a:p>
          <a:p>
            <a:pPr marL="903288" lvl="1" indent="-3683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</a:pPr>
            <a:r>
              <a:rPr lang="ru-RU" altLang="ru-RU" sz="1800" smtClean="0">
                <a:solidFill>
                  <a:schemeClr val="tx2"/>
                </a:solidFill>
              </a:rPr>
              <a:t>либо</a:t>
            </a:r>
            <a:r>
              <a:rPr lang="ru-RU" altLang="ru-RU" sz="1800" smtClean="0"/>
              <a:t> </a:t>
            </a:r>
            <a:r>
              <a:rPr lang="ru-RU" altLang="ru-RU" sz="1800" b="1" smtClean="0"/>
              <a:t>принудительные работы</a:t>
            </a:r>
            <a:r>
              <a:rPr lang="ru-RU" altLang="ru-RU" sz="1800" smtClean="0"/>
              <a:t> на срок до </a:t>
            </a:r>
            <a:r>
              <a:rPr lang="ru-RU" altLang="ru-RU" sz="1800" b="1" smtClean="0">
                <a:solidFill>
                  <a:srgbClr val="FF0000"/>
                </a:solidFill>
              </a:rPr>
              <a:t>4</a:t>
            </a:r>
            <a:r>
              <a:rPr lang="ru-RU" altLang="ru-RU" sz="1800" smtClean="0"/>
              <a:t> лет</a:t>
            </a:r>
          </a:p>
          <a:p>
            <a:pPr marL="903288" lvl="1" indent="-3683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</a:pPr>
            <a:r>
              <a:rPr lang="ru-RU" altLang="ru-RU" sz="1800" smtClean="0">
                <a:solidFill>
                  <a:schemeClr val="tx2"/>
                </a:solidFill>
              </a:rPr>
              <a:t>либо</a:t>
            </a:r>
            <a:r>
              <a:rPr lang="ru-RU" altLang="ru-RU" sz="1800" smtClean="0"/>
              <a:t> </a:t>
            </a:r>
            <a:r>
              <a:rPr lang="ru-RU" altLang="ru-RU" sz="1800" b="1" smtClean="0"/>
              <a:t>арест</a:t>
            </a:r>
            <a:r>
              <a:rPr lang="ru-RU" altLang="ru-RU" sz="1800" smtClean="0"/>
              <a:t> на срок до </a:t>
            </a:r>
            <a:r>
              <a:rPr lang="ru-RU" altLang="ru-RU" sz="1800" b="1" smtClean="0">
                <a:solidFill>
                  <a:srgbClr val="FF0000"/>
                </a:solidFill>
              </a:rPr>
              <a:t>6</a:t>
            </a:r>
            <a:r>
              <a:rPr lang="ru-RU" altLang="ru-RU" sz="1800" smtClean="0"/>
              <a:t> месяцев, </a:t>
            </a:r>
          </a:p>
          <a:p>
            <a:pPr marL="903288" lvl="1" indent="-3683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</a:pPr>
            <a:r>
              <a:rPr lang="ru-RU" altLang="ru-RU" sz="1800" smtClean="0">
                <a:solidFill>
                  <a:schemeClr val="tx2"/>
                </a:solidFill>
              </a:rPr>
              <a:t>либо</a:t>
            </a:r>
            <a:r>
              <a:rPr lang="ru-RU" altLang="ru-RU" sz="1800" smtClean="0"/>
              <a:t> </a:t>
            </a:r>
            <a:r>
              <a:rPr lang="ru-RU" altLang="ru-RU" sz="1800" b="1" smtClean="0"/>
              <a:t>лишение свободы</a:t>
            </a:r>
            <a:r>
              <a:rPr lang="ru-RU" altLang="ru-RU" sz="1800" smtClean="0"/>
              <a:t> на срок до </a:t>
            </a:r>
            <a:r>
              <a:rPr lang="ru-RU" altLang="ru-RU" sz="1800" b="1" smtClean="0">
                <a:solidFill>
                  <a:srgbClr val="FF0000"/>
                </a:solidFill>
              </a:rPr>
              <a:t>6</a:t>
            </a:r>
            <a:r>
              <a:rPr lang="ru-RU" altLang="ru-RU" sz="1800" smtClean="0"/>
              <a:t> месяцев.</a:t>
            </a:r>
          </a:p>
        </p:txBody>
      </p:sp>
      <p:sp>
        <p:nvSpPr>
          <p:cNvPr id="275460" name="Rectangle 4"/>
          <p:cNvSpPr>
            <a:spLocks noChangeArrowheads="1"/>
          </p:cNvSpPr>
          <p:nvPr/>
        </p:nvSpPr>
        <p:spPr bwMode="auto">
          <a:xfrm>
            <a:off x="7105650" y="6469063"/>
            <a:ext cx="18986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i="1">
                <a:solidFill>
                  <a:srgbClr val="000000"/>
                </a:solidFill>
                <a:latin typeface="Arial" charset="0"/>
              </a:rPr>
              <a:t>№ 63-ФЗ</a:t>
            </a:r>
            <a:r>
              <a:rPr lang="ru-RU" altLang="ru-RU" sz="1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200" i="1">
                <a:solidFill>
                  <a:srgbClr val="000000"/>
                </a:solidFill>
                <a:latin typeface="Arial" charset="0"/>
              </a:rPr>
              <a:t>от 13.06.1996</a:t>
            </a:r>
            <a:endParaRPr lang="ru-RU" altLang="ru-RU" sz="19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4654550" y="3924376"/>
            <a:ext cx="4337050" cy="23844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78" tIns="47889" rIns="95778" bIns="47889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 sz="4600">
              <a:solidFill>
                <a:srgbClr val="595959"/>
              </a:solidFill>
            </a:endParaRPr>
          </a:p>
        </p:txBody>
      </p:sp>
      <p:graphicFrame>
        <p:nvGraphicFramePr>
          <p:cNvPr id="136195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969963" y="1143000"/>
          <a:ext cx="7377112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Диаграмма" r:id="rId3" imgW="4905375" imgH="3762451" progId="Excel.Chart.8">
                  <p:embed/>
                </p:oleObj>
              </mc:Choice>
              <mc:Fallback>
                <p:oleObj name="Диаграмма" r:id="rId3" imgW="4905375" imgH="376245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1143000"/>
                        <a:ext cx="7377112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196" name="Text Box 5"/>
          <p:cNvSpPr txBox="1">
            <a:spLocks noChangeArrowheads="1"/>
          </p:cNvSpPr>
          <p:nvPr/>
        </p:nvSpPr>
        <p:spPr bwMode="auto">
          <a:xfrm>
            <a:off x="198438" y="1603375"/>
            <a:ext cx="25082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8" tIns="47889" rIns="95778" bIns="47889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2200" b="1">
                <a:solidFill>
                  <a:srgbClr val="CC3300"/>
                </a:solidFill>
                <a:latin typeface="Arial" charset="0"/>
              </a:rPr>
              <a:t>Общедоступная информация</a:t>
            </a:r>
          </a:p>
        </p:txBody>
      </p:sp>
      <p:sp>
        <p:nvSpPr>
          <p:cNvPr id="136197" name="Text Box 6"/>
          <p:cNvSpPr txBox="1">
            <a:spLocks noChangeArrowheads="1"/>
          </p:cNvSpPr>
          <p:nvPr/>
        </p:nvSpPr>
        <p:spPr bwMode="auto">
          <a:xfrm>
            <a:off x="6464305" y="1601788"/>
            <a:ext cx="25082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8" tIns="47889" rIns="95778" bIns="47889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2200" b="1">
                <a:solidFill>
                  <a:srgbClr val="CC3300"/>
                </a:solidFill>
                <a:latin typeface="Arial" charset="0"/>
              </a:rPr>
              <a:t>Информация ограниченного доступа</a:t>
            </a:r>
          </a:p>
        </p:txBody>
      </p:sp>
      <p:sp>
        <p:nvSpPr>
          <p:cNvPr id="136198" name="Text Box 7"/>
          <p:cNvSpPr txBox="1">
            <a:spLocks noChangeArrowheads="1"/>
          </p:cNvSpPr>
          <p:nvPr/>
        </p:nvSpPr>
        <p:spPr bwMode="auto">
          <a:xfrm>
            <a:off x="192126" y="2616200"/>
            <a:ext cx="22510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8" tIns="47889" rIns="95778" bIns="47889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ru-RU" altLang="ru-RU">
                <a:solidFill>
                  <a:srgbClr val="1F497D"/>
                </a:solidFill>
                <a:latin typeface="Arial" charset="0"/>
              </a:rPr>
              <a:t>Свободно распространяемая</a:t>
            </a:r>
          </a:p>
        </p:txBody>
      </p:sp>
      <p:sp>
        <p:nvSpPr>
          <p:cNvPr id="136199" name="Text Box 8"/>
          <p:cNvSpPr txBox="1">
            <a:spLocks noChangeArrowheads="1"/>
          </p:cNvSpPr>
          <p:nvPr/>
        </p:nvSpPr>
        <p:spPr bwMode="auto">
          <a:xfrm>
            <a:off x="239751" y="3810000"/>
            <a:ext cx="22510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8" tIns="47889" rIns="95778" bIns="47889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ru-RU" altLang="ru-RU">
                <a:solidFill>
                  <a:srgbClr val="1F497D"/>
                </a:solidFill>
                <a:latin typeface="Arial" charset="0"/>
              </a:rPr>
              <a:t>Предоставляемая по соглашению</a:t>
            </a:r>
          </a:p>
        </p:txBody>
      </p:sp>
      <p:sp>
        <p:nvSpPr>
          <p:cNvPr id="136200" name="Text Box 9"/>
          <p:cNvSpPr txBox="1">
            <a:spLocks noChangeArrowheads="1"/>
          </p:cNvSpPr>
          <p:nvPr/>
        </p:nvSpPr>
        <p:spPr bwMode="auto">
          <a:xfrm>
            <a:off x="250863" y="5245100"/>
            <a:ext cx="22510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8" tIns="47889" rIns="95778" bIns="47889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ru-RU" altLang="ru-RU">
                <a:solidFill>
                  <a:srgbClr val="1F497D"/>
                </a:solidFill>
                <a:latin typeface="Arial" charset="0"/>
              </a:rPr>
              <a:t>Подлежит предоставлению</a:t>
            </a:r>
          </a:p>
        </p:txBody>
      </p:sp>
      <p:sp>
        <p:nvSpPr>
          <p:cNvPr id="136201" name="Text Box 10"/>
          <p:cNvSpPr txBox="1">
            <a:spLocks noChangeArrowheads="1"/>
          </p:cNvSpPr>
          <p:nvPr/>
        </p:nvSpPr>
        <p:spPr bwMode="auto">
          <a:xfrm>
            <a:off x="6710401" y="2659063"/>
            <a:ext cx="22510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8" tIns="47889" rIns="95778" bIns="47889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60000"/>
              </a:spcBef>
            </a:pPr>
            <a:r>
              <a:rPr lang="ru-RU" altLang="ru-RU">
                <a:solidFill>
                  <a:srgbClr val="1F497D"/>
                </a:solidFill>
                <a:latin typeface="Arial" charset="0"/>
              </a:rPr>
              <a:t>Государственная тайна</a:t>
            </a:r>
          </a:p>
        </p:txBody>
      </p:sp>
      <p:sp>
        <p:nvSpPr>
          <p:cNvPr id="136202" name="Text Box 11"/>
          <p:cNvSpPr txBox="1">
            <a:spLocks noChangeArrowheads="1"/>
          </p:cNvSpPr>
          <p:nvPr/>
        </p:nvSpPr>
        <p:spPr bwMode="auto">
          <a:xfrm>
            <a:off x="7159625" y="4029075"/>
            <a:ext cx="17843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8" tIns="47889" rIns="95778" bIns="47889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60000"/>
              </a:spcBef>
            </a:pPr>
            <a:r>
              <a:rPr lang="ru-RU" altLang="ru-RU">
                <a:solidFill>
                  <a:srgbClr val="1F497D"/>
                </a:solidFill>
                <a:latin typeface="Arial" charset="0"/>
              </a:rPr>
              <a:t>Служебная тайна</a:t>
            </a:r>
          </a:p>
        </p:txBody>
      </p:sp>
      <p:sp>
        <p:nvSpPr>
          <p:cNvPr id="136203" name="Text Box 12"/>
          <p:cNvSpPr txBox="1">
            <a:spLocks noChangeArrowheads="1"/>
          </p:cNvSpPr>
          <p:nvPr/>
        </p:nvSpPr>
        <p:spPr bwMode="auto">
          <a:xfrm>
            <a:off x="6751643" y="4576763"/>
            <a:ext cx="22161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8" tIns="47889" rIns="95778" bIns="47889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60000"/>
              </a:spcBef>
            </a:pPr>
            <a:r>
              <a:rPr lang="ru-RU" altLang="ru-RU" b="1">
                <a:solidFill>
                  <a:srgbClr val="595959"/>
                </a:solidFill>
                <a:latin typeface="Arial" charset="0"/>
              </a:rPr>
              <a:t>Персональные данные</a:t>
            </a:r>
          </a:p>
        </p:txBody>
      </p:sp>
      <p:sp>
        <p:nvSpPr>
          <p:cNvPr id="136204" name="Text Box 13"/>
          <p:cNvSpPr txBox="1">
            <a:spLocks noChangeArrowheads="1"/>
          </p:cNvSpPr>
          <p:nvPr/>
        </p:nvSpPr>
        <p:spPr bwMode="auto">
          <a:xfrm>
            <a:off x="6678651" y="5116513"/>
            <a:ext cx="2251075" cy="5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8" tIns="47889" rIns="95778" bIns="47889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60000"/>
              </a:spcBef>
            </a:pPr>
            <a:r>
              <a:rPr lang="ru-RU" altLang="ru-RU">
                <a:solidFill>
                  <a:srgbClr val="1F497D"/>
                </a:solidFill>
                <a:latin typeface="Arial" charset="0"/>
              </a:rPr>
              <a:t>Коммерческая тайна</a:t>
            </a:r>
          </a:p>
        </p:txBody>
      </p:sp>
      <p:sp>
        <p:nvSpPr>
          <p:cNvPr id="136205" name="Text Box 14"/>
          <p:cNvSpPr txBox="1">
            <a:spLocks noChangeArrowheads="1"/>
          </p:cNvSpPr>
          <p:nvPr/>
        </p:nvSpPr>
        <p:spPr bwMode="auto">
          <a:xfrm>
            <a:off x="6634163" y="5745239"/>
            <a:ext cx="23098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8" tIns="47889" rIns="95778" bIns="47889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60000"/>
              </a:spcBef>
            </a:pPr>
            <a:r>
              <a:rPr lang="ru-RU" altLang="ru-RU" sz="2800">
                <a:solidFill>
                  <a:srgbClr val="1F497D"/>
                </a:solidFill>
                <a:latin typeface="Arial" charset="0"/>
              </a:rPr>
              <a:t>. . . . . . . . . .</a:t>
            </a:r>
          </a:p>
        </p:txBody>
      </p:sp>
      <p:sp>
        <p:nvSpPr>
          <p:cNvPr id="136206" name="Rectangle 16"/>
          <p:cNvSpPr>
            <a:spLocks noChangeArrowheads="1"/>
          </p:cNvSpPr>
          <p:nvPr/>
        </p:nvSpPr>
        <p:spPr bwMode="auto">
          <a:xfrm>
            <a:off x="7170545" y="6448500"/>
            <a:ext cx="183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i="1">
                <a:solidFill>
                  <a:srgbClr val="595959"/>
                </a:solidFill>
              </a:rPr>
              <a:t>149-ФЗ</a:t>
            </a:r>
            <a:r>
              <a:rPr lang="en-US" altLang="ru-RU" sz="1200" i="1">
                <a:solidFill>
                  <a:srgbClr val="595959"/>
                </a:solidFill>
              </a:rPr>
              <a:t> </a:t>
            </a:r>
            <a:r>
              <a:rPr lang="ru-RU" altLang="ru-RU" sz="1200" i="1">
                <a:solidFill>
                  <a:srgbClr val="595959"/>
                </a:solidFill>
              </a:rPr>
              <a:t>от 27 июля 2006 </a:t>
            </a:r>
          </a:p>
        </p:txBody>
      </p:sp>
      <p:sp>
        <p:nvSpPr>
          <p:cNvPr id="136207" name="Line 17"/>
          <p:cNvSpPr>
            <a:spLocks noChangeShapeType="1"/>
          </p:cNvSpPr>
          <p:nvPr/>
        </p:nvSpPr>
        <p:spPr bwMode="auto">
          <a:xfrm flipH="1">
            <a:off x="4654571" y="1700213"/>
            <a:ext cx="11113" cy="460851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5778" tIns="47889" rIns="95778" bIns="47889" anchor="ctr"/>
          <a:lstStyle/>
          <a:p>
            <a:endParaRPr lang="ru-RU">
              <a:solidFill>
                <a:srgbClr val="595959"/>
              </a:solidFill>
            </a:endParaRPr>
          </a:p>
        </p:txBody>
      </p:sp>
      <p:pic>
        <p:nvPicPr>
          <p:cNvPr id="136208" name="Picture 18" descr="MCj0346587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4441825"/>
            <a:ext cx="56197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713" name="Rectangle 18"/>
          <p:cNvSpPr>
            <a:spLocks noChangeArrowheads="1"/>
          </p:cNvSpPr>
          <p:nvPr/>
        </p:nvSpPr>
        <p:spPr bwMode="auto">
          <a:xfrm>
            <a:off x="163514" y="0"/>
            <a:ext cx="68945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8" tIns="47889" rIns="95778" bIns="47889" anchor="ctr"/>
          <a:lstStyle/>
          <a:p>
            <a:pPr defTabSz="957263">
              <a:lnSpc>
                <a:spcPct val="80000"/>
              </a:lnSpc>
              <a:defRPr/>
            </a:pPr>
            <a:r>
              <a:rPr lang="ru-RU" sz="2400" i="1" dirty="0">
                <a:solidFill>
                  <a:srgbClr val="C00000"/>
                </a:solidFill>
                <a:latin typeface="Arial"/>
              </a:rPr>
              <a:t>ФЗ</a:t>
            </a:r>
            <a:r>
              <a:rPr lang="ru-RU" sz="2400" b="1" dirty="0">
                <a:solidFill>
                  <a:srgbClr val="C00000"/>
                </a:solidFill>
                <a:latin typeface="Arial"/>
              </a:rPr>
              <a:t> “Об информации, информационных технологиях и о защите информации”</a:t>
            </a:r>
            <a:endParaRPr lang="ru-RU" sz="2400" i="1" dirty="0">
              <a:solidFill>
                <a:srgbClr val="C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892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2088" y="203200"/>
            <a:ext cx="5467350" cy="1143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altLang="ru-RU" sz="2200" b="1" smtClean="0">
                <a:solidFill>
                  <a:schemeClr val="bg2"/>
                </a:solidFill>
              </a:rPr>
              <a:t>Статья 272. </a:t>
            </a:r>
            <a:br>
              <a:rPr lang="ru-RU" altLang="ru-RU" sz="2200" b="1" smtClean="0">
                <a:solidFill>
                  <a:schemeClr val="bg2"/>
                </a:solidFill>
              </a:rPr>
            </a:br>
            <a:r>
              <a:rPr lang="ru-RU" altLang="ru-RU" sz="2200" b="1" smtClean="0">
                <a:solidFill>
                  <a:schemeClr val="bg2"/>
                </a:solidFill>
              </a:rPr>
              <a:t>Неправомерный доступ к компьютерной информации.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276475"/>
            <a:ext cx="8629650" cy="3211513"/>
          </a:xfrm>
        </p:spPr>
        <p:txBody>
          <a:bodyPr/>
          <a:lstStyle/>
          <a:p>
            <a:pPr marL="447675" indent="-447675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itchFamily="2" charset="2"/>
              <a:buAutoNum type="arabicPeriod" startAt="3"/>
            </a:pPr>
            <a:r>
              <a:rPr lang="ru-RU" altLang="ru-RU" sz="1800" b="1" smtClean="0"/>
              <a:t>Деяния, предусмотренные частями первой или второй настоящей статьи, совершенные группой лиц по предварительному сговору или организованной группой либо лицом с использованием своего служебного положения</a:t>
            </a:r>
            <a:r>
              <a:rPr lang="ru-RU" altLang="ru-RU" sz="1800" smtClean="0"/>
              <a:t> </a:t>
            </a:r>
          </a:p>
          <a:p>
            <a:pPr marL="809625" lvl="1" indent="-36195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</a:pPr>
            <a:r>
              <a:rPr lang="ru-RU" altLang="ru-RU" sz="1800" b="1" smtClean="0">
                <a:solidFill>
                  <a:schemeClr val="tx2"/>
                </a:solidFill>
              </a:rPr>
              <a:t>штраф</a:t>
            </a:r>
            <a:r>
              <a:rPr lang="ru-RU" altLang="ru-RU" sz="1800" smtClean="0"/>
              <a:t> до </a:t>
            </a:r>
            <a:r>
              <a:rPr lang="ru-RU" altLang="ru-RU" sz="1800" b="1" smtClean="0">
                <a:solidFill>
                  <a:srgbClr val="FF0000"/>
                </a:solidFill>
              </a:rPr>
              <a:t>500 000</a:t>
            </a:r>
            <a:r>
              <a:rPr lang="ru-RU" altLang="ru-RU" sz="1800" smtClean="0"/>
              <a:t> рублей </a:t>
            </a:r>
            <a:r>
              <a:rPr lang="ru-RU" altLang="ru-RU" sz="1800" smtClean="0">
                <a:solidFill>
                  <a:schemeClr val="tx2"/>
                </a:solidFill>
              </a:rPr>
              <a:t>или</a:t>
            </a:r>
            <a:r>
              <a:rPr lang="ru-RU" altLang="ru-RU" sz="1800" smtClean="0"/>
              <a:t> в размере заработной платы или иного дохода осужденного за период до </a:t>
            </a:r>
            <a:r>
              <a:rPr lang="ru-RU" altLang="ru-RU" sz="1800" b="1" smtClean="0">
                <a:solidFill>
                  <a:srgbClr val="FF0000"/>
                </a:solidFill>
              </a:rPr>
              <a:t>3</a:t>
            </a:r>
            <a:r>
              <a:rPr lang="ru-RU" altLang="ru-RU" sz="1800" smtClean="0"/>
              <a:t> лет с </a:t>
            </a:r>
            <a:r>
              <a:rPr lang="ru-RU" altLang="ru-RU" sz="1800" b="1" smtClean="0"/>
              <a:t>лишением права</a:t>
            </a:r>
            <a:r>
              <a:rPr lang="ru-RU" altLang="ru-RU" sz="1800" smtClean="0"/>
              <a:t> занимать определенные должности или заниматься определенной деятельностью на срок до </a:t>
            </a:r>
            <a:r>
              <a:rPr lang="ru-RU" altLang="ru-RU" sz="1800" b="1" smtClean="0">
                <a:solidFill>
                  <a:srgbClr val="FF0000"/>
                </a:solidFill>
              </a:rPr>
              <a:t>3</a:t>
            </a:r>
            <a:r>
              <a:rPr lang="ru-RU" altLang="ru-RU" sz="1800" smtClean="0"/>
              <a:t> лет  </a:t>
            </a:r>
          </a:p>
          <a:p>
            <a:pPr marL="809625" lvl="1" indent="-36195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</a:pPr>
            <a:r>
              <a:rPr lang="ru-RU" altLang="ru-RU" sz="1800" smtClean="0">
                <a:solidFill>
                  <a:schemeClr val="tx2"/>
                </a:solidFill>
              </a:rPr>
              <a:t>либо</a:t>
            </a:r>
            <a:r>
              <a:rPr lang="ru-RU" altLang="ru-RU" sz="1800" smtClean="0"/>
              <a:t> </a:t>
            </a:r>
            <a:r>
              <a:rPr lang="ru-RU" altLang="ru-RU" sz="1800" b="1" smtClean="0"/>
              <a:t>ограничение свободы</a:t>
            </a:r>
            <a:r>
              <a:rPr lang="ru-RU" altLang="ru-RU" sz="1800" smtClean="0"/>
              <a:t> на срок до </a:t>
            </a:r>
            <a:r>
              <a:rPr lang="ru-RU" altLang="ru-RU" sz="1800" b="1" smtClean="0">
                <a:solidFill>
                  <a:srgbClr val="FF0000"/>
                </a:solidFill>
              </a:rPr>
              <a:t>4</a:t>
            </a:r>
            <a:r>
              <a:rPr lang="ru-RU" altLang="ru-RU" sz="1800" smtClean="0"/>
              <a:t> лет</a:t>
            </a:r>
          </a:p>
          <a:p>
            <a:pPr marL="809625" lvl="1" indent="-36195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</a:pPr>
            <a:r>
              <a:rPr lang="ru-RU" altLang="ru-RU" sz="1800" smtClean="0">
                <a:solidFill>
                  <a:schemeClr val="tx2"/>
                </a:solidFill>
              </a:rPr>
              <a:t>либо</a:t>
            </a:r>
            <a:r>
              <a:rPr lang="ru-RU" altLang="ru-RU" sz="1800" smtClean="0"/>
              <a:t> </a:t>
            </a:r>
            <a:r>
              <a:rPr lang="ru-RU" altLang="ru-RU" sz="1800" b="1" smtClean="0"/>
              <a:t>принудительные работы</a:t>
            </a:r>
            <a:r>
              <a:rPr lang="ru-RU" altLang="ru-RU" sz="1800" smtClean="0"/>
              <a:t> на срок до </a:t>
            </a:r>
            <a:r>
              <a:rPr lang="ru-RU" altLang="ru-RU" sz="1800" b="1" smtClean="0">
                <a:solidFill>
                  <a:srgbClr val="FF0000"/>
                </a:solidFill>
              </a:rPr>
              <a:t>5</a:t>
            </a:r>
            <a:r>
              <a:rPr lang="ru-RU" altLang="ru-RU" sz="1800" smtClean="0"/>
              <a:t> лет </a:t>
            </a:r>
          </a:p>
          <a:p>
            <a:pPr marL="809625" lvl="1" indent="-36195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</a:pPr>
            <a:r>
              <a:rPr lang="ru-RU" altLang="ru-RU" sz="1800" smtClean="0">
                <a:solidFill>
                  <a:schemeClr val="tx2"/>
                </a:solidFill>
              </a:rPr>
              <a:t>либо</a:t>
            </a:r>
            <a:r>
              <a:rPr lang="ru-RU" altLang="ru-RU" sz="1800" smtClean="0"/>
              <a:t> </a:t>
            </a:r>
            <a:r>
              <a:rPr lang="ru-RU" altLang="ru-RU" sz="1800" b="1" smtClean="0"/>
              <a:t>лишение свободы</a:t>
            </a:r>
            <a:r>
              <a:rPr lang="ru-RU" altLang="ru-RU" sz="1800" smtClean="0"/>
              <a:t> на срок до </a:t>
            </a:r>
            <a:r>
              <a:rPr lang="ru-RU" altLang="ru-RU" sz="1800" b="1" smtClean="0">
                <a:solidFill>
                  <a:srgbClr val="FF0000"/>
                </a:solidFill>
              </a:rPr>
              <a:t>5</a:t>
            </a:r>
            <a:r>
              <a:rPr lang="ru-RU" altLang="ru-RU" sz="1800" smtClean="0"/>
              <a:t> лет</a:t>
            </a:r>
          </a:p>
        </p:txBody>
      </p:sp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7105650" y="6465888"/>
            <a:ext cx="18986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i="1">
                <a:solidFill>
                  <a:srgbClr val="000000"/>
                </a:solidFill>
                <a:latin typeface="Arial" charset="0"/>
              </a:rPr>
              <a:t>№ 63-ФЗ</a:t>
            </a:r>
            <a:r>
              <a:rPr lang="ru-RU" altLang="ru-RU" sz="1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200" i="1">
                <a:solidFill>
                  <a:srgbClr val="000000"/>
                </a:solidFill>
                <a:latin typeface="Arial" charset="0"/>
              </a:rPr>
              <a:t>от 13.06.1996</a:t>
            </a:r>
            <a:endParaRPr lang="ru-RU" altLang="ru-RU" sz="19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47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2088" y="203200"/>
            <a:ext cx="5467350" cy="1143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altLang="ru-RU" sz="2200" b="1" smtClean="0">
                <a:solidFill>
                  <a:schemeClr val="bg2"/>
                </a:solidFill>
              </a:rPr>
              <a:t>Статья 272. </a:t>
            </a:r>
            <a:br>
              <a:rPr lang="ru-RU" altLang="ru-RU" sz="2200" b="1" smtClean="0">
                <a:solidFill>
                  <a:schemeClr val="bg2"/>
                </a:solidFill>
              </a:rPr>
            </a:br>
            <a:r>
              <a:rPr lang="ru-RU" altLang="ru-RU" sz="2200" b="1" smtClean="0">
                <a:solidFill>
                  <a:schemeClr val="bg2"/>
                </a:solidFill>
              </a:rPr>
              <a:t>Неправомерный доступ к компьютерной информации.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250" y="2205038"/>
            <a:ext cx="8629650" cy="1277937"/>
          </a:xfrm>
        </p:spPr>
        <p:txBody>
          <a:bodyPr/>
          <a:lstStyle/>
          <a:p>
            <a:pPr marL="542925" indent="-542925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itchFamily="2" charset="2"/>
              <a:buAutoNum type="arabicPeriod" startAt="4"/>
            </a:pPr>
            <a:r>
              <a:rPr lang="ru-RU" altLang="ru-RU" sz="1800" b="1" smtClean="0"/>
              <a:t>Деяния, предусмотренные частями первой, второй или третьей настоящей статьи, если они повлекли тяжкие последствия или создали угрозу их наступления  </a:t>
            </a:r>
          </a:p>
          <a:p>
            <a:pPr marL="990600" lvl="1" indent="-455613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Tx/>
            </a:pPr>
            <a:r>
              <a:rPr lang="ru-RU" altLang="ru-RU" sz="1800" b="1" smtClean="0"/>
              <a:t>лишение свободы</a:t>
            </a:r>
            <a:r>
              <a:rPr lang="ru-RU" altLang="ru-RU" sz="1800" smtClean="0"/>
              <a:t> на срок до </a:t>
            </a:r>
            <a:r>
              <a:rPr lang="ru-RU" altLang="ru-RU" sz="1800" b="1" smtClean="0">
                <a:solidFill>
                  <a:srgbClr val="FF0000"/>
                </a:solidFill>
              </a:rPr>
              <a:t>7 </a:t>
            </a:r>
            <a:r>
              <a:rPr lang="ru-RU" altLang="ru-RU" sz="1800" smtClean="0"/>
              <a:t>лет</a:t>
            </a:r>
          </a:p>
        </p:txBody>
      </p:sp>
      <p:sp>
        <p:nvSpPr>
          <p:cNvPr id="277508" name="Rectangle 4"/>
          <p:cNvSpPr>
            <a:spLocks noChangeArrowheads="1"/>
          </p:cNvSpPr>
          <p:nvPr/>
        </p:nvSpPr>
        <p:spPr bwMode="auto">
          <a:xfrm>
            <a:off x="7105650" y="6445250"/>
            <a:ext cx="18986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i="1">
                <a:solidFill>
                  <a:srgbClr val="000000"/>
                </a:solidFill>
                <a:latin typeface="Arial" charset="0"/>
              </a:rPr>
              <a:t>№ 63-ФЗ</a:t>
            </a:r>
            <a:r>
              <a:rPr lang="ru-RU" altLang="ru-RU" sz="1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200" i="1">
                <a:solidFill>
                  <a:srgbClr val="000000"/>
                </a:solidFill>
                <a:latin typeface="Arial" charset="0"/>
              </a:rPr>
              <a:t>от 13.06.1996</a:t>
            </a:r>
            <a:endParaRPr lang="ru-RU" altLang="ru-RU" sz="19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1239" name="Text Box 7"/>
          <p:cNvSpPr txBox="1">
            <a:spLocks noChangeArrowheads="1"/>
          </p:cNvSpPr>
          <p:nvPr/>
        </p:nvSpPr>
        <p:spPr bwMode="auto">
          <a:xfrm>
            <a:off x="323850" y="3654425"/>
            <a:ext cx="8680450" cy="1955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778" tIns="47889" rIns="95778" bIns="47889">
            <a:spAutoFit/>
          </a:bodyPr>
          <a:lstStyle>
            <a:lvl1pPr marL="342900" indent="-342900" defTabSz="957263" eaLnBrk="0" hangingPunct="0">
              <a:defRPr>
                <a:solidFill>
                  <a:schemeClr val="tx2"/>
                </a:solidFill>
                <a:latin typeface="Arial" pitchFamily="34" charset="0"/>
              </a:defRPr>
            </a:lvl1pPr>
            <a:lvl2pPr marL="2136775" indent="-342900" defTabSz="957263" eaLnBrk="0" hangingPunct="0">
              <a:defRPr>
                <a:solidFill>
                  <a:schemeClr val="tx2"/>
                </a:solidFill>
                <a:latin typeface="Arial" pitchFamily="34" charset="0"/>
              </a:defRPr>
            </a:lvl2pPr>
            <a:lvl3pPr marL="2316163" indent="-342900" defTabSz="957263" eaLnBrk="0" hangingPunct="0">
              <a:defRPr>
                <a:solidFill>
                  <a:schemeClr val="tx2"/>
                </a:solidFill>
                <a:latin typeface="Arial" pitchFamily="34" charset="0"/>
              </a:defRPr>
            </a:lvl3pPr>
            <a:lvl4pPr marL="2495550" indent="-342900" defTabSz="957263" eaLnBrk="0" hangingPunct="0">
              <a:defRPr>
                <a:solidFill>
                  <a:schemeClr val="tx2"/>
                </a:solidFill>
                <a:latin typeface="Arial" pitchFamily="34" charset="0"/>
              </a:defRPr>
            </a:lvl4pPr>
            <a:lvl5pPr marL="2674938" indent="-342900" defTabSz="957263" eaLnBrk="0" hangingPunct="0"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3132138" indent="-342900" algn="ctr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3589338" indent="-342900" algn="ctr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4046538" indent="-342900" algn="ctr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4503738" indent="-342900" algn="ctr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1" i="1" u="sng" dirty="0" smtClean="0">
                <a:solidFill>
                  <a:srgbClr val="0000FF"/>
                </a:solidFill>
              </a:rPr>
              <a:t>Примечания: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ru-RU" dirty="0" smtClean="0">
                <a:solidFill>
                  <a:srgbClr val="000000"/>
                </a:solidFill>
              </a:rPr>
              <a:t>Под </a:t>
            </a:r>
            <a:r>
              <a:rPr lang="ru-RU" b="1" dirty="0" smtClean="0">
                <a:solidFill>
                  <a:srgbClr val="CC3300"/>
                </a:solidFill>
              </a:rPr>
              <a:t>компьютерной информацией</a:t>
            </a:r>
            <a:r>
              <a:rPr lang="ru-RU" dirty="0" smtClean="0">
                <a:solidFill>
                  <a:srgbClr val="000000"/>
                </a:solidFill>
              </a:rPr>
              <a:t> понимаются сведения (сообщения, данные), представленные в форме электрических сигналов, независимо от средств их хранения, обработки и передачи.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ru-RU" dirty="0" smtClean="0">
                <a:solidFill>
                  <a:srgbClr val="000000"/>
                </a:solidFill>
              </a:rPr>
              <a:t>Крупным ущербом в статьях настоящей главы (Глава 28. Преступления в сфере компьютерной информации) признается ущерб, сумма которого превышает </a:t>
            </a:r>
            <a:r>
              <a:rPr lang="ru-RU" b="1" dirty="0" smtClean="0">
                <a:solidFill>
                  <a:srgbClr val="CC3300"/>
                </a:solidFill>
              </a:rPr>
              <a:t>один миллион</a:t>
            </a:r>
            <a:r>
              <a:rPr lang="ru-RU" dirty="0" smtClean="0">
                <a:solidFill>
                  <a:srgbClr val="000000"/>
                </a:solidFill>
              </a:rPr>
              <a:t> рублей </a:t>
            </a:r>
          </a:p>
        </p:txBody>
      </p:sp>
    </p:spTree>
    <p:extLst>
      <p:ext uri="{BB962C8B-B14F-4D97-AF65-F5344CB8AC3E}">
        <p14:creationId xmlns:p14="http://schemas.microsoft.com/office/powerpoint/2010/main" val="6593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4"/>
          <p:cNvSpPr>
            <a:spLocks noChangeArrowheads="1"/>
          </p:cNvSpPr>
          <p:nvPr/>
        </p:nvSpPr>
        <p:spPr bwMode="auto">
          <a:xfrm>
            <a:off x="5508625" y="6381750"/>
            <a:ext cx="3468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i="1">
                <a:solidFill>
                  <a:srgbClr val="0D0D0D"/>
                </a:solidFill>
                <a:latin typeface="Arial" charset="0"/>
              </a:rPr>
              <a:t>в редакции 90-ФЗ от 30.06.2006</a:t>
            </a:r>
            <a:r>
              <a:rPr lang="ru-RU" altLang="ru-RU" sz="1200">
                <a:solidFill>
                  <a:srgbClr val="0D0D0D"/>
                </a:solidFill>
                <a:latin typeface="Arial" charset="0"/>
              </a:rPr>
              <a:t> </a:t>
            </a:r>
          </a:p>
        </p:txBody>
      </p:sp>
      <p:sp>
        <p:nvSpPr>
          <p:cNvPr id="185350" name="Rectangle 6"/>
          <p:cNvSpPr>
            <a:spLocks noChangeArrowheads="1"/>
          </p:cNvSpPr>
          <p:nvPr/>
        </p:nvSpPr>
        <p:spPr bwMode="auto">
          <a:xfrm>
            <a:off x="323850" y="2190750"/>
            <a:ext cx="8747125" cy="6937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7889" rIns="0" bIns="47889" anchor="ctr">
            <a:spAutoFit/>
          </a:bodyPr>
          <a:lstStyle/>
          <a:p>
            <a:pPr algn="just" eaLnBrk="0" hangingPunc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Arial" pitchFamily="34" charset="0"/>
              </a:rPr>
              <a:t>Статья 81. </a:t>
            </a:r>
          </a:p>
          <a:p>
            <a:pPr algn="just" eaLnBrk="0" hangingPunc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1" dirty="0">
                <a:solidFill>
                  <a:srgbClr val="0000FF"/>
                </a:solidFill>
                <a:latin typeface="Arial" pitchFamily="34" charset="0"/>
              </a:rPr>
              <a:t>Расторжение трудового договора по инициативе работодателя</a:t>
            </a:r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261938" y="2997200"/>
            <a:ext cx="8715375" cy="2484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778" tIns="47889" rIns="95778" bIns="47889">
            <a:spAutoFit/>
          </a:bodyPr>
          <a:lstStyle>
            <a:lvl1pPr defTabSz="957263" eaLnBrk="0" hangingPunct="0">
              <a:defRPr>
                <a:solidFill>
                  <a:schemeClr val="tx2"/>
                </a:solidFill>
                <a:latin typeface="Arial" pitchFamily="34" charset="0"/>
              </a:defRPr>
            </a:lvl1pPr>
            <a:lvl2pPr marL="808038" indent="-452438" defTabSz="957263" eaLnBrk="0" hangingPunct="0">
              <a:defRPr>
                <a:solidFill>
                  <a:schemeClr val="tx2"/>
                </a:solidFill>
                <a:latin typeface="Arial" pitchFamily="34" charset="0"/>
              </a:defRPr>
            </a:lvl2pPr>
            <a:lvl3pPr marL="987425" defTabSz="957263" eaLnBrk="0" hangingPunct="0">
              <a:defRPr>
                <a:solidFill>
                  <a:schemeClr val="tx2"/>
                </a:solidFill>
                <a:latin typeface="Arial" pitchFamily="34" charset="0"/>
              </a:defRPr>
            </a:lvl3pPr>
            <a:lvl4pPr defTabSz="957263" eaLnBrk="0" hangingPunct="0">
              <a:defRPr>
                <a:solidFill>
                  <a:schemeClr val="tx2"/>
                </a:solidFill>
                <a:latin typeface="Arial" pitchFamily="34" charset="0"/>
              </a:defRPr>
            </a:lvl4pPr>
            <a:lvl5pPr defTabSz="957263" eaLnBrk="0" hangingPunct="0">
              <a:defRPr>
                <a:solidFill>
                  <a:schemeClr val="tx2"/>
                </a:solidFill>
                <a:latin typeface="Arial" pitchFamily="34" charset="0"/>
              </a:defRPr>
            </a:lvl5pPr>
            <a:lvl6pPr algn="ctr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algn="ctr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algn="ctr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algn="ctr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1" dirty="0" smtClean="0">
                <a:solidFill>
                  <a:srgbClr val="000000"/>
                </a:solidFill>
              </a:rPr>
              <a:t>Трудовой договор может быть расторгнут работодателем в случаях: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1" dirty="0" smtClean="0">
                <a:solidFill>
                  <a:srgbClr val="000000"/>
                </a:solidFill>
              </a:rPr>
              <a:t>..............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6) однократного </a:t>
            </a:r>
            <a:r>
              <a:rPr lang="ru-RU" dirty="0" smtClean="0">
                <a:solidFill>
                  <a:srgbClr val="0000FF"/>
                </a:solidFill>
              </a:rPr>
              <a:t>грубого нарушения работником трудовых обязанностей:</a:t>
            </a:r>
          </a:p>
          <a:p>
            <a:pPr lvl="1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1" dirty="0" smtClean="0">
                <a:solidFill>
                  <a:srgbClr val="0000FF"/>
                </a:solidFill>
              </a:rPr>
              <a:t>................</a:t>
            </a:r>
          </a:p>
          <a:p>
            <a:pPr lvl="1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1" dirty="0" smtClean="0">
                <a:solidFill>
                  <a:srgbClr val="1F497D"/>
                </a:solidFill>
              </a:rPr>
              <a:t>в) </a:t>
            </a:r>
            <a:r>
              <a:rPr lang="ru-RU" b="1" dirty="0" smtClean="0">
                <a:solidFill>
                  <a:srgbClr val="FF0000"/>
                </a:solidFill>
              </a:rPr>
              <a:t>разглашения охраняемой законом тайны</a:t>
            </a:r>
            <a:r>
              <a:rPr lang="ru-RU" dirty="0" smtClean="0">
                <a:solidFill>
                  <a:srgbClr val="000000"/>
                </a:solidFill>
              </a:rPr>
              <a:t> (государственной, коммерческой, служебной и иной), ставшей известной работнику в связи с исполнением им трудовых обязанностей, в том числе разглашения персональных данных другого работника</a:t>
            </a:r>
          </a:p>
        </p:txBody>
      </p:sp>
      <p:sp>
        <p:nvSpPr>
          <p:cNvPr id="29082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6913563" cy="1143000"/>
          </a:xfrm>
        </p:spPr>
        <p:txBody>
          <a:bodyPr/>
          <a:lstStyle/>
          <a:p>
            <a:pPr marL="631825" indent="-631825" algn="l">
              <a:lnSpc>
                <a:spcPct val="80000"/>
              </a:lnSpc>
            </a:pPr>
            <a:r>
              <a:rPr lang="ru-RU" altLang="ru-RU" sz="2800" i="1" smtClean="0">
                <a:cs typeface="Arial" charset="0"/>
              </a:rPr>
              <a:t>ФЗ</a:t>
            </a:r>
            <a:r>
              <a:rPr lang="ru-RU" altLang="ru-RU" sz="2800" b="1" smtClean="0">
                <a:cs typeface="Arial" charset="0"/>
              </a:rPr>
              <a:t> </a:t>
            </a:r>
            <a:r>
              <a:rPr lang="en-US" altLang="ru-RU" sz="2800" b="1" smtClean="0">
                <a:solidFill>
                  <a:srgbClr val="C00000"/>
                </a:solidFill>
                <a:cs typeface="Arial" charset="0"/>
              </a:rPr>
              <a:t>“</a:t>
            </a:r>
            <a:r>
              <a:rPr lang="ru-RU" altLang="ru-RU" sz="2800" b="1" smtClean="0">
                <a:solidFill>
                  <a:srgbClr val="C00000"/>
                </a:solidFill>
                <a:cs typeface="Arial" charset="0"/>
              </a:rPr>
              <a:t>Трудовой кодекс РФ</a:t>
            </a:r>
            <a:r>
              <a:rPr lang="en-US" altLang="ru-RU" sz="2800" b="1" smtClean="0">
                <a:solidFill>
                  <a:srgbClr val="C00000"/>
                </a:solidFill>
                <a:cs typeface="Arial" charset="0"/>
              </a:rPr>
              <a:t>”</a:t>
            </a:r>
            <a:endParaRPr lang="ru-RU" altLang="ru-RU" sz="2800" i="1" smtClean="0">
              <a:solidFill>
                <a:srgbClr val="C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9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6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667" name="Прямоугольник 4"/>
          <p:cNvSpPr>
            <a:spLocks noChangeArrowheads="1"/>
          </p:cNvSpPr>
          <p:nvPr/>
        </p:nvSpPr>
        <p:spPr bwMode="auto">
          <a:xfrm>
            <a:off x="4067196" y="2219325"/>
            <a:ext cx="453707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ahoma" pitchFamily="34" charset="0"/>
                <a:cs typeface="Tahoma" pitchFamily="34" charset="0"/>
              </a:rPr>
              <a:t>Спасибо за внимание!</a:t>
            </a:r>
          </a:p>
          <a:p>
            <a:pPr algn="ctr" eaLnBrk="1" hangingPunct="1"/>
            <a:endParaRPr lang="en-US" altLang="ru-RU" sz="1400">
              <a:solidFill>
                <a:srgbClr val="939393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ru-RU" altLang="ru-RU">
                <a:latin typeface="Tahoma" pitchFamily="34" charset="0"/>
                <a:cs typeface="Tahoma" pitchFamily="34" charset="0"/>
              </a:rPr>
              <a:t>Контакты:</a:t>
            </a:r>
            <a:endParaRPr lang="en-US" altLang="ru-RU"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ru-RU" altLang="ru-RU">
              <a:solidFill>
                <a:srgbClr val="939393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en-US" altLang="ru-RU">
                <a:solidFill>
                  <a:srgbClr val="E66D3C"/>
                </a:solidFill>
                <a:latin typeface="Tahoma" pitchFamily="34" charset="0"/>
                <a:cs typeface="Tahoma" pitchFamily="34" charset="0"/>
                <a:hlinkClick r:id="rId3"/>
              </a:rPr>
              <a:t>academy@it.ru</a:t>
            </a:r>
            <a:endParaRPr lang="en-US" altLang="ru-RU">
              <a:solidFill>
                <a:srgbClr val="E66D3C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en-US" altLang="ru-RU">
                <a:solidFill>
                  <a:srgbClr val="E66D3C"/>
                </a:solidFill>
                <a:latin typeface="Tahoma" pitchFamily="34" charset="0"/>
                <a:cs typeface="Tahoma" pitchFamily="34" charset="0"/>
                <a:hlinkClick r:id="rId4"/>
              </a:rPr>
              <a:t>www.academy.it.ru</a:t>
            </a:r>
            <a:endParaRPr lang="ru-RU" altLang="ru-RU">
              <a:solidFill>
                <a:srgbClr val="E66D3C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213" y="0"/>
            <a:ext cx="68453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b="1" smtClean="0">
                <a:solidFill>
                  <a:srgbClr val="C00000"/>
                </a:solidFill>
                <a:latin typeface="Arial" charset="0"/>
                <a:cs typeface="Arial" charset="0"/>
              </a:rPr>
              <a:t>Перечень сведений </a:t>
            </a:r>
            <a:br>
              <a:rPr lang="ru-RU" altLang="ru-RU" b="1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altLang="ru-RU" b="1" smtClean="0">
                <a:solidFill>
                  <a:srgbClr val="C00000"/>
                </a:solidFill>
                <a:latin typeface="Arial" charset="0"/>
                <a:cs typeface="Arial" charset="0"/>
              </a:rPr>
              <a:t>конфиденциального характера</a:t>
            </a:r>
            <a:endParaRPr lang="ru-RU" altLang="ru-RU" i="1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5076825" y="6369126"/>
            <a:ext cx="39227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 eaLnBrk="0" hangingPunct="0"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57263" eaLnBrk="0" hangingPunct="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57263" eaLnBrk="0" hangingPunct="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57263" eaLnBrk="0" hangingPunct="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57263" eaLnBrk="0" hangingPunct="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1200" i="1" dirty="0" smtClean="0">
                <a:solidFill>
                  <a:srgbClr val="595959">
                    <a:lumMod val="50000"/>
                  </a:srgbClr>
                </a:solidFill>
              </a:rPr>
              <a:t>Указ Президента РФ № 188 от 6 марта 1997</a:t>
            </a:r>
          </a:p>
        </p:txBody>
      </p:sp>
      <p:sp>
        <p:nvSpPr>
          <p:cNvPr id="141316" name="Text Box 5"/>
          <p:cNvSpPr txBox="1">
            <a:spLocks noChangeArrowheads="1"/>
          </p:cNvSpPr>
          <p:nvPr/>
        </p:nvSpPr>
        <p:spPr bwMode="auto">
          <a:xfrm>
            <a:off x="325438" y="1844676"/>
            <a:ext cx="8674100" cy="465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78" tIns="47889" rIns="95778" bIns="47889">
            <a:spAutoFit/>
          </a:bodyPr>
          <a:lstStyle>
            <a:lvl1pPr marL="265113" indent="-265113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C3300"/>
              </a:buClr>
              <a:buFont typeface="Wingdings" pitchFamily="2" charset="2"/>
              <a:buChar char="§"/>
            </a:pPr>
            <a:r>
              <a:rPr lang="ru-RU" altLang="ru-RU" sz="2000" dirty="0">
                <a:solidFill>
                  <a:srgbClr val="000000"/>
                </a:solidFill>
                <a:latin typeface="Arial" charset="0"/>
              </a:rPr>
              <a:t>Сведения о фактах, событиях и обстоятельствах частной жизни гражданина, позволяющие идентифицировать его личность (</a:t>
            </a:r>
            <a:r>
              <a:rPr lang="ru-RU" altLang="ru-RU" sz="2000" b="1" i="1" dirty="0">
                <a:solidFill>
                  <a:srgbClr val="CC3300"/>
                </a:solidFill>
                <a:latin typeface="Arial" charset="0"/>
              </a:rPr>
              <a:t>персональные данные</a:t>
            </a:r>
            <a:r>
              <a:rPr lang="ru-RU" altLang="ru-RU" sz="2000" dirty="0">
                <a:solidFill>
                  <a:srgbClr val="000000"/>
                </a:solidFill>
                <a:latin typeface="Arial" charset="0"/>
              </a:rPr>
              <a:t>), за исключением сведений, подлежащих распространению в средствах массовой информации в установленных федеральными законами случаях. </a:t>
            </a:r>
          </a:p>
          <a:p>
            <a:pPr algn="just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C3300"/>
              </a:buClr>
              <a:buFont typeface="Wingdings" pitchFamily="2" charset="2"/>
              <a:buChar char="§"/>
            </a:pPr>
            <a:r>
              <a:rPr lang="ru-RU" altLang="ru-RU" sz="2000" dirty="0">
                <a:solidFill>
                  <a:prstClr val="white">
                    <a:lumMod val="50000"/>
                  </a:prstClr>
                </a:solidFill>
                <a:latin typeface="Arial" charset="0"/>
              </a:rPr>
              <a:t>Сведения, </a:t>
            </a:r>
            <a:r>
              <a:rPr lang="ru-RU" altLang="ru-RU" sz="2000" b="1" i="1" dirty="0">
                <a:solidFill>
                  <a:prstClr val="white">
                    <a:lumMod val="50000"/>
                  </a:prstClr>
                </a:solidFill>
                <a:latin typeface="Arial" charset="0"/>
              </a:rPr>
              <a:t>составляющие тайну следствия и судопроизводства</a:t>
            </a:r>
            <a:r>
              <a:rPr lang="ru-RU" altLang="ru-RU" sz="2000" dirty="0">
                <a:solidFill>
                  <a:prstClr val="white">
                    <a:lumMod val="50000"/>
                  </a:prstClr>
                </a:solidFill>
                <a:latin typeface="Arial" charset="0"/>
              </a:rPr>
              <a:t>, а также сведения о защищаемых лицах и мерах государственной защиты, осуществляемой в соответствии с ФЗ от 20 августа 2004 г. N 119-ФЗ «О государственной защите потерпевших, свидетелей и иных участников уголовного судопроизводства» и другими нормативными правовыми актами Российской Федерации.</a:t>
            </a:r>
          </a:p>
          <a:p>
            <a:pPr algn="just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C3300"/>
              </a:buClr>
              <a:buFont typeface="Wingdings" pitchFamily="2" charset="2"/>
              <a:buChar char="§"/>
            </a:pPr>
            <a:r>
              <a:rPr lang="ru-RU" altLang="ru-RU" sz="2000" dirty="0">
                <a:solidFill>
                  <a:prstClr val="white">
                    <a:lumMod val="50000"/>
                  </a:prstClr>
                </a:solidFill>
                <a:latin typeface="Arial" charset="0"/>
              </a:rPr>
              <a:t>Служебные сведения, доступ к которым ограничен органами государственной власти в соответствии с Гражданским кодексом Российской Федерации и федеральными законами (</a:t>
            </a:r>
            <a:r>
              <a:rPr lang="ru-RU" altLang="ru-RU" sz="2000" b="1" i="1" dirty="0">
                <a:solidFill>
                  <a:prstClr val="white">
                    <a:lumMod val="50000"/>
                  </a:prstClr>
                </a:solidFill>
                <a:latin typeface="Arial" charset="0"/>
              </a:rPr>
              <a:t>служебная тайна</a:t>
            </a:r>
            <a:r>
              <a:rPr lang="ru-RU" altLang="ru-RU" sz="2000" dirty="0">
                <a:solidFill>
                  <a:prstClr val="white">
                    <a:lumMod val="50000"/>
                  </a:prstClr>
                </a:solidFill>
                <a:latin typeface="Arial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5887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595959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66937"/>
      </a:hlink>
      <a:folHlink>
        <a:srgbClr val="E66937"/>
      </a:folHlink>
    </a:clrScheme>
    <a:fontScheme name="77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Тема Office">
  <a:themeElements>
    <a:clrScheme name="Другая 1">
      <a:dk1>
        <a:srgbClr val="595959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66937"/>
      </a:hlink>
      <a:folHlink>
        <a:srgbClr val="E66937"/>
      </a:folHlink>
    </a:clrScheme>
    <a:fontScheme name="77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Тема Office">
  <a:themeElements>
    <a:clrScheme name="Другая 1">
      <a:dk1>
        <a:srgbClr val="595959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66937"/>
      </a:hlink>
      <a:folHlink>
        <a:srgbClr val="E66937"/>
      </a:folHlink>
    </a:clrScheme>
    <a:fontScheme name="77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Тема Office">
  <a:themeElements>
    <a:clrScheme name="Другая 1">
      <a:dk1>
        <a:srgbClr val="595959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66937"/>
      </a:hlink>
      <a:folHlink>
        <a:srgbClr val="E66937"/>
      </a:folHlink>
    </a:clrScheme>
    <a:fontScheme name="77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9_Тема Office">
  <a:themeElements>
    <a:clrScheme name="Другая 1">
      <a:dk1>
        <a:srgbClr val="595959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66937"/>
      </a:hlink>
      <a:folHlink>
        <a:srgbClr val="E66937"/>
      </a:folHlink>
    </a:clrScheme>
    <a:fontScheme name="77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0_Тема Office">
  <a:themeElements>
    <a:clrScheme name="Другая 1">
      <a:dk1>
        <a:srgbClr val="595959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66937"/>
      </a:hlink>
      <a:folHlink>
        <a:srgbClr val="E66937"/>
      </a:folHlink>
    </a:clrScheme>
    <a:fontScheme name="77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1">
      <a:dk1>
        <a:srgbClr val="595959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66937"/>
      </a:hlink>
      <a:folHlink>
        <a:srgbClr val="E66937"/>
      </a:folHlink>
    </a:clrScheme>
    <a:fontScheme name="77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Другая 1">
      <a:dk1>
        <a:srgbClr val="595959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66937"/>
      </a:hlink>
      <a:folHlink>
        <a:srgbClr val="E66937"/>
      </a:folHlink>
    </a:clrScheme>
    <a:fontScheme name="77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Другая 1">
      <a:dk1>
        <a:srgbClr val="595959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66937"/>
      </a:hlink>
      <a:folHlink>
        <a:srgbClr val="E66937"/>
      </a:folHlink>
    </a:clrScheme>
    <a:fontScheme name="77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Другая 1">
      <a:dk1>
        <a:srgbClr val="595959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66937"/>
      </a:hlink>
      <a:folHlink>
        <a:srgbClr val="E66937"/>
      </a:folHlink>
    </a:clrScheme>
    <a:fontScheme name="77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Другая 1">
      <a:dk1>
        <a:srgbClr val="595959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66937"/>
      </a:hlink>
      <a:folHlink>
        <a:srgbClr val="E66937"/>
      </a:folHlink>
    </a:clrScheme>
    <a:fontScheme name="77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7200" tIns="46800" rIns="97200" bIns="46800" numCol="1" anchor="t" anchorCtr="0" compatLnSpc="1">
        <a:prstTxWarp prst="textNoShape">
          <a:avLst/>
        </a:prstTxWarp>
      </a:bodyPr>
      <a:lstStyle>
        <a:defPPr marL="358775" marR="0" indent="-358775" algn="l" defTabSz="95726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3300"/>
          </a:buClr>
          <a:buSzTx/>
          <a:buFont typeface="Wingdings" pitchFamily="2" charset="2"/>
          <a:buChar char="§"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7200" tIns="46800" rIns="97200" bIns="46800" numCol="1" anchor="t" anchorCtr="0" compatLnSpc="1">
        <a:prstTxWarp prst="textNoShape">
          <a:avLst/>
        </a:prstTxWarp>
      </a:bodyPr>
      <a:lstStyle>
        <a:defPPr marL="358775" marR="0" indent="-358775" algn="l" defTabSz="95726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3300"/>
          </a:buClr>
          <a:buSzTx/>
          <a:buFont typeface="Wingdings" pitchFamily="2" charset="2"/>
          <a:buChar char="§"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ЗКИ001 Тема 3.4 - НСД Защита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7200" tIns="46800" rIns="97200" bIns="46800" numCol="1" anchor="t" anchorCtr="0" compatLnSpc="1">
        <a:prstTxWarp prst="textNoShape">
          <a:avLst/>
        </a:prstTxWarp>
      </a:bodyPr>
      <a:lstStyle>
        <a:defPPr marL="358775" marR="0" indent="-358775" algn="l" defTabSz="95726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3300"/>
          </a:buClr>
          <a:buSzTx/>
          <a:buFont typeface="Wingdings" pitchFamily="2" charset="2"/>
          <a:buChar char="§"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7200" tIns="46800" rIns="97200" bIns="46800" numCol="1" anchor="t" anchorCtr="0" compatLnSpc="1">
        <a:prstTxWarp prst="textNoShape">
          <a:avLst/>
        </a:prstTxWarp>
      </a:bodyPr>
      <a:lstStyle>
        <a:defPPr marL="358775" marR="0" indent="-358775" algn="l" defTabSz="95726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3300"/>
          </a:buClr>
          <a:buSzTx/>
          <a:buFont typeface="Wingdings" pitchFamily="2" charset="2"/>
          <a:buChar char="§"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5778" tIns="47889" rIns="95778" bIns="47889" numCol="1" anchor="t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5778" tIns="47889" rIns="95778" bIns="47889" numCol="1" anchor="t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3449</TotalTime>
  <Words>5028</Words>
  <Application>Microsoft Office PowerPoint</Application>
  <PresentationFormat>Экран (4:3)</PresentationFormat>
  <Paragraphs>577</Paragraphs>
  <Slides>83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83</vt:i4>
      </vt:variant>
    </vt:vector>
  </HeadingPairs>
  <TitlesOfParts>
    <vt:vector size="102" baseType="lpstr">
      <vt:lpstr>Arial</vt:lpstr>
      <vt:lpstr>Calibri</vt:lpstr>
      <vt:lpstr>Tahoma</vt:lpstr>
      <vt:lpstr>Wingdings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Оформление по умолчанию</vt:lpstr>
      <vt:lpstr>ТЗКИ001 Тема 3.4 - НСД Защита</vt:lpstr>
      <vt:lpstr>1_Оформление по умолчанию</vt:lpstr>
      <vt:lpstr>6_Тема Office</vt:lpstr>
      <vt:lpstr>8_Тема Office</vt:lpstr>
      <vt:lpstr>7_Тема Office</vt:lpstr>
      <vt:lpstr>9_Тема Office</vt:lpstr>
      <vt:lpstr>10_Тема Office</vt:lpstr>
      <vt:lpstr>Диаграмма</vt:lpstr>
      <vt:lpstr>Обеспечение безопасности персональных данных при их обработке в ИСПДн образовательных учреждений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сведений  конфиденциального характера</vt:lpstr>
      <vt:lpstr>Перечень сведений  конфиденциального характера</vt:lpstr>
      <vt:lpstr>Презентация PowerPoint</vt:lpstr>
      <vt:lpstr>ФЗ “О персональных данных”</vt:lpstr>
      <vt:lpstr>Планируемые изменения</vt:lpstr>
      <vt:lpstr>Планируемые изменения</vt:lpstr>
      <vt:lpstr>Планируемые изменения</vt:lpstr>
      <vt:lpstr>Планируемые изменения</vt:lpstr>
      <vt:lpstr>Планируемые изменения</vt:lpstr>
      <vt:lpstr>Планируемые изменения новые термины</vt:lpstr>
      <vt:lpstr>Планируемые изменения новые термины</vt:lpstr>
      <vt:lpstr>Планируемые изменения</vt:lpstr>
      <vt:lpstr>Требования к материальным носителям биометрических ПДн и технологиям хранения таких данных вне ИСПДн</vt:lpstr>
      <vt:lpstr>Презентация PowerPoint</vt:lpstr>
      <vt:lpstr>Презентация PowerPoint</vt:lpstr>
      <vt:lpstr>Презентация PowerPoint</vt:lpstr>
      <vt:lpstr>Приказы и иные документы ФСТЭК России</vt:lpstr>
      <vt:lpstr>Приказы и иные документы ФСБ России</vt:lpstr>
      <vt:lpstr>Планируемые изменения</vt:lpstr>
      <vt:lpstr>Перечень мер, направленных на обеспечение выполнения обязанностей, предусмотренных федеральным законом  «О персональных данных» и принятыми в соответствии с ним нормативными правовыми актами, операторами, являющимися государственными или муниципальными органами</vt:lpstr>
      <vt:lpstr>Презентация PowerPoint</vt:lpstr>
      <vt:lpstr>Перечень иностранных государств, не являющихся сторонами конвенции совета Европы о защите физических лиц при автоматизированной обработке персональных данных и обеспечивающих адекватную защиту прав субъектов персональных данных</vt:lpstr>
      <vt:lpstr>Зарегистрировано в Минюсте России  10 сентября 2013 г. № 29935</vt:lpstr>
      <vt:lpstr>Утверждаю Руководитель Федеральной службы по надзору в сфере связи, информационных технологий и массовых коммуникаций А.А. Жаров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Делай раз</vt:lpstr>
      <vt:lpstr>Обязанности ответственного за ОРГАНИЗАЦИЮ обработки ПДн</vt:lpstr>
      <vt:lpstr>Делай два</vt:lpstr>
      <vt:lpstr>Содержание приказа</vt:lpstr>
      <vt:lpstr>Делай два</vt:lpstr>
      <vt:lpstr>Делай три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Кодекс Российской Федерации об административных правонарушениях</vt:lpstr>
      <vt:lpstr>Планируемые изменения</vt:lpstr>
      <vt:lpstr>Кодекс Российской Федерации об административных правонарушениях</vt:lpstr>
      <vt:lpstr>Кодекс Российской Федерации об административных правонарушениях</vt:lpstr>
      <vt:lpstr>Планируемые изменения</vt:lpstr>
      <vt:lpstr>Уголовный кодекс Российской Федерации</vt:lpstr>
      <vt:lpstr>Статья 137.  Нарушение неприкосновенности частной жизни.</vt:lpstr>
      <vt:lpstr>Уголовный кодекс  Российской Федерации</vt:lpstr>
      <vt:lpstr>Презентация PowerPoint</vt:lpstr>
      <vt:lpstr>Презентация PowerPoint</vt:lpstr>
      <vt:lpstr>Презентация PowerPoint</vt:lpstr>
      <vt:lpstr>Уголовный кодекс Российской Федерации</vt:lpstr>
      <vt:lpstr>Статья 272.  Неправомерный доступ к компьютерной информации.</vt:lpstr>
      <vt:lpstr>Статья 272.  Неправомерный доступ к компьютерной информации.</vt:lpstr>
      <vt:lpstr>Статья 272.  Неправомерный доступ к компьютерной информации.</vt:lpstr>
      <vt:lpstr>ФЗ “Трудовой кодекс РФ”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Семененко</dc:creator>
  <cp:lastModifiedBy>Семенихин Игорь</cp:lastModifiedBy>
  <cp:revision>173</cp:revision>
  <dcterms:created xsi:type="dcterms:W3CDTF">2011-04-07T12:09:17Z</dcterms:created>
  <dcterms:modified xsi:type="dcterms:W3CDTF">2014-04-25T07:12:35Z</dcterms:modified>
</cp:coreProperties>
</file>